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3"/>
  </p:notesMasterIdLst>
  <p:sldIdLst>
    <p:sldId id="256" r:id="rId2"/>
    <p:sldId id="454" r:id="rId3"/>
    <p:sldId id="273" r:id="rId4"/>
    <p:sldId id="272" r:id="rId5"/>
    <p:sldId id="274" r:id="rId6"/>
    <p:sldId id="267" r:id="rId7"/>
    <p:sldId id="268" r:id="rId8"/>
    <p:sldId id="271" r:id="rId9"/>
    <p:sldId id="295" r:id="rId10"/>
    <p:sldId id="275" r:id="rId11"/>
    <p:sldId id="278" r:id="rId12"/>
    <p:sldId id="297" r:id="rId13"/>
    <p:sldId id="279" r:id="rId14"/>
    <p:sldId id="280" r:id="rId15"/>
    <p:sldId id="282" r:id="rId16"/>
    <p:sldId id="285" r:id="rId17"/>
    <p:sldId id="286" r:id="rId18"/>
    <p:sldId id="451" r:id="rId19"/>
    <p:sldId id="298" r:id="rId20"/>
    <p:sldId id="291" r:id="rId21"/>
    <p:sldId id="288" r:id="rId22"/>
    <p:sldId id="452" r:id="rId23"/>
    <p:sldId id="453" r:id="rId24"/>
    <p:sldId id="289" r:id="rId25"/>
    <p:sldId id="294" r:id="rId26"/>
    <p:sldId id="299" r:id="rId27"/>
    <p:sldId id="309" r:id="rId28"/>
    <p:sldId id="302" r:id="rId29"/>
    <p:sldId id="303" r:id="rId30"/>
    <p:sldId id="369" r:id="rId31"/>
    <p:sldId id="370" r:id="rId32"/>
    <p:sldId id="304" r:id="rId33"/>
    <p:sldId id="305" r:id="rId34"/>
    <p:sldId id="306" r:id="rId35"/>
    <p:sldId id="378" r:id="rId36"/>
    <p:sldId id="445" r:id="rId37"/>
    <p:sldId id="368" r:id="rId38"/>
    <p:sldId id="374" r:id="rId39"/>
    <p:sldId id="375" r:id="rId40"/>
    <p:sldId id="379" r:id="rId41"/>
    <p:sldId id="380" r:id="rId42"/>
    <p:sldId id="381" r:id="rId43"/>
    <p:sldId id="382" r:id="rId44"/>
    <p:sldId id="383" r:id="rId45"/>
    <p:sldId id="386" r:id="rId46"/>
    <p:sldId id="387" r:id="rId47"/>
    <p:sldId id="390" r:id="rId48"/>
    <p:sldId id="391" r:id="rId49"/>
    <p:sldId id="393" r:id="rId50"/>
    <p:sldId id="394" r:id="rId51"/>
    <p:sldId id="396" r:id="rId52"/>
    <p:sldId id="397" r:id="rId53"/>
    <p:sldId id="400" r:id="rId54"/>
    <p:sldId id="401" r:id="rId55"/>
    <p:sldId id="402" r:id="rId56"/>
    <p:sldId id="403" r:id="rId57"/>
    <p:sldId id="406" r:id="rId58"/>
    <p:sldId id="410" r:id="rId59"/>
    <p:sldId id="450" r:id="rId60"/>
    <p:sldId id="442" r:id="rId61"/>
    <p:sldId id="443" r:id="rId62"/>
    <p:sldId id="449" r:id="rId63"/>
    <p:sldId id="421" r:id="rId64"/>
    <p:sldId id="308" r:id="rId65"/>
    <p:sldId id="448" r:id="rId66"/>
    <p:sldId id="324" r:id="rId67"/>
    <p:sldId id="447" r:id="rId68"/>
    <p:sldId id="436" r:id="rId69"/>
    <p:sldId id="437" r:id="rId70"/>
    <p:sldId id="334" r:id="rId71"/>
    <p:sldId id="438" r:id="rId72"/>
    <p:sldId id="446" r:id="rId73"/>
    <p:sldId id="439" r:id="rId74"/>
    <p:sldId id="440" r:id="rId75"/>
    <p:sldId id="347" r:id="rId76"/>
    <p:sldId id="348" r:id="rId77"/>
    <p:sldId id="351" r:id="rId78"/>
    <p:sldId id="352" r:id="rId79"/>
    <p:sldId id="353" r:id="rId80"/>
    <p:sldId id="354" r:id="rId81"/>
    <p:sldId id="355" r:id="rId82"/>
    <p:sldId id="356" r:id="rId83"/>
    <p:sldId id="341" r:id="rId84"/>
    <p:sldId id="357" r:id="rId85"/>
    <p:sldId id="358" r:id="rId86"/>
    <p:sldId id="360" r:id="rId87"/>
    <p:sldId id="361" r:id="rId88"/>
    <p:sldId id="362" r:id="rId89"/>
    <p:sldId id="363" r:id="rId90"/>
    <p:sldId id="364" r:id="rId91"/>
    <p:sldId id="365" r:id="rId92"/>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90" d="100"/>
          <a:sy n="90" d="100"/>
        </p:scale>
        <p:origin x="-32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920"/>
    </p:cViewPr>
  </p:sorterViewPr>
  <p:notesViewPr>
    <p:cSldViewPr snapToObjects="1">
      <p:cViewPr varScale="1">
        <p:scale>
          <a:sx n="90" d="100"/>
          <a:sy n="90" d="100"/>
        </p:scale>
        <p:origin x="-197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notesMaster" Target="notesMasters/notesMaster1.xml"/><Relationship Id="rId94" Type="http://schemas.openxmlformats.org/officeDocument/2006/relationships/printerSettings" Target="printerSettings/printerSettings1.bin"/><Relationship Id="rId95" Type="http://schemas.openxmlformats.org/officeDocument/2006/relationships/presProps" Target="presProps.xml"/><Relationship Id="rId96" Type="http://schemas.openxmlformats.org/officeDocument/2006/relationships/viewProps" Target="viewProps.xml"/><Relationship Id="rId97" Type="http://schemas.openxmlformats.org/officeDocument/2006/relationships/theme" Target="theme/theme1.xml"/><Relationship Id="rId9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2384C0-A26E-8743-AEA8-615FA3AF35A9}" type="datetimeFigureOut">
              <a:rPr lang="de-DE" smtClean="0"/>
              <a:pPr/>
              <a:t>13.11.14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C8AFC6-559A-8542-A779-7C6793DDB995}" type="slidenum">
              <a:rPr lang="de-DE" smtClean="0"/>
              <a:pPr/>
              <a:t>‹Nr.›</a:t>
            </a:fld>
            <a:endParaRPr lang="de-DE"/>
          </a:p>
        </p:txBody>
      </p:sp>
    </p:spTree>
    <p:extLst>
      <p:ext uri="{BB962C8B-B14F-4D97-AF65-F5344CB8AC3E}">
        <p14:creationId xmlns:p14="http://schemas.microsoft.com/office/powerpoint/2010/main" val="17035544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BD6089-A6AB-704A-ABD3-77B204A7A48F}" type="slidenum">
              <a:rPr lang="de-DE"/>
              <a:pPr/>
              <a:t>6</a:t>
            </a:fld>
            <a:endParaRPr lang="de-DE"/>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de-CH"/>
              <a:t>Patienten, die an fortgeschrittenem Krebs leiden, haben oft Schmerzen. Diese allen Praktikern bekannte Tatsache wird in einer von Grönd et al. in ihrem Schmerzbehandlungszentrum durchgeführten Studie bestätigt. Diese Studie zeigt, dass Krebspatienten in fortgeschrittenen Stadien, also den Stadien 3–4 der TNM-Klassifizierung (T = Tumor, N = Befall regionaler Lymphknoten und M = Metastasen), oft an Schmerzen leiden.</a:t>
            </a:r>
          </a:p>
          <a:p>
            <a:r>
              <a:rPr lang="de-CH"/>
              <a:t>Schmerzen werden tatsächlich bei 75 % der Patienten mit Kopf- und Halskrebs, bei 75 % der Patienten mit Speiseröhrenkrebs, bei 70 % der Patienten mit Krebs der Atemwege, bei 80 % der Patientinnen mit Brustkrebs, bei 72 % der Patienten mit Krebs des genitourinaren Traktes, bei 32 % der Patienten mit Krebs der Lymph- und hemato-poietischen Organe, bei 57 % der Patienten mit Hautkrebs und Krebs der Schleimhäute, sowie bei 58 % der Patienten mit anderen Formen von malignen Tumoren festgestellt.</a:t>
            </a:r>
          </a:p>
          <a:p>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B776F0-3214-3441-BD81-A3D1EFE50483}" type="slidenum">
              <a:rPr lang="de-DE"/>
              <a:pPr/>
              <a:t>17</a:t>
            </a:fld>
            <a:endParaRPr lang="de-DE"/>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de-DE"/>
              <a:t>Die einfachste visuelle analoge Skala, die meistgebrauchte und die zuverlässigste, ist eine gerade Linie von 100 Millimeter Länge.</a:t>
            </a:r>
          </a:p>
          <a:p>
            <a:r>
              <a:rPr lang="de-DE"/>
              <a:t>Am einen Ende steht: «Keine Schmerzen», am anderen Ende steht «Unerträgliche Schmerzen».</a:t>
            </a:r>
          </a:p>
          <a:p>
            <a:r>
              <a:rPr lang="de-DE"/>
              <a:t>Der Patient wird gebeten, zwischen diesen beiden Enden eine Markierung anzubringen, welche die ganzheitliche Intensität seiner Schmerzen symbolisiert. Diese Intensität wird in Millimeter gemessen. Es gibt zahlreiche Formen dieser Skala (z.B. kleine Plastikmassstäbe). Sämtliche Ärzte oder Pfleger sollten diese immer bei sich tragen.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446A4E-A7A6-7A45-A859-0E097E24A3A2}" type="slidenum">
              <a:rPr lang="de-DE"/>
              <a:pPr/>
              <a:t>18</a:t>
            </a:fld>
            <a:endParaRPr lang="de-DE"/>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de-DE" dirty="0"/>
              <a:t>Die numerische Skala wird durch eine Note zwischen 0 und 10 bewertet, welche der Patient zum Ausdrücken seiner globalen Schmerzen aussucht, wobei 0 für keine Schmerzen steht und 10 für unerträgliche Schmerzen.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FE8B0B-9EB6-974F-BB7C-A37A0F337B5F}" type="slidenum">
              <a:rPr lang="de-DE"/>
              <a:pPr/>
              <a:t>20</a:t>
            </a:fld>
            <a:endParaRPr lang="de-DE"/>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r>
              <a:rPr lang="de-DE"/>
              <a:t>Die WHO hat eine Klassifizierung der Leistungsfähigkeit vorgeschlagen, welche sich so gut wie die Karnofsky-Skala anwenden lässt.</a:t>
            </a:r>
          </a:p>
          <a:p>
            <a:r>
              <a:rPr lang="de-DE"/>
              <a:t>Wenn die Aktivität normal und ohne Einschränkung ist, entspricht dies der Stufe 0.</a:t>
            </a:r>
          </a:p>
          <a:p>
            <a:r>
              <a:rPr lang="de-DE"/>
              <a:t>Wenn eine Beeinträchtigung bei intensiven physischen Anstrengungen festgestellt wird, entspricht dies der Stufe 1.</a:t>
            </a:r>
          </a:p>
          <a:p>
            <a:r>
              <a:rPr lang="de-DE"/>
              <a:t>Wenn der Patient ambulant behandelt wird, sich selbst versorgt jedoch nicht mehr als 50 % arbeiten kann, entspricht dies der Stufe 2.</a:t>
            </a:r>
          </a:p>
          <a:p>
            <a:r>
              <a:rPr lang="de-DE"/>
              <a:t>Wenn der Patient nicht mehr in der Lage ist, seine persönlichen Bedürfnisse zu befriedigen und dies mit einer Bettlägrigkeit von mehr als 50 % der Wachzeit einhergeht, entspricht dies der Stufe 3.</a:t>
            </a:r>
          </a:p>
          <a:p>
            <a:r>
              <a:rPr lang="de-DE"/>
              <a:t>Wenn der Patient mit häufiger oder permanenter Bettlägrigkeit vollkommen arbeitsunfähig ist, entspricht dies der Stufe 4.</a:t>
            </a:r>
            <a:br>
              <a:rPr lang="de-DE"/>
            </a:br>
            <a:r>
              <a:rPr lang="de-DE"/>
              <a:t/>
            </a:r>
            <a:br>
              <a:rPr lang="de-DE"/>
            </a:br>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C22CAC-7E80-7E41-976B-61DBCB07FF50}" type="slidenum">
              <a:rPr lang="de-DE"/>
              <a:pPr/>
              <a:t>21</a:t>
            </a:fld>
            <a:endParaRPr lang="de-DE" dirty="0"/>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r>
              <a:rPr lang="de-DE" dirty="0"/>
              <a:t>Der Krebspatient, der an Schmerzen leidet, muss abgeklärt werden, selbst dann, wenn er verbal nicht kommunizieren kann.</a:t>
            </a:r>
          </a:p>
          <a:p>
            <a:r>
              <a:rPr lang="de-DE" dirty="0"/>
              <a:t>Der Praktiker kann sich auf zwei Hilfen stützen, um bei nicht </a:t>
            </a:r>
            <a:r>
              <a:rPr lang="de-DE" dirty="0" err="1"/>
              <a:t>kommuni-kativen</a:t>
            </a:r>
            <a:r>
              <a:rPr lang="de-DE" dirty="0"/>
              <a:t> oder psychomotorisch gestörten Patienten Schmerzen evaluieren zu können:</a:t>
            </a:r>
          </a:p>
          <a:p>
            <a:r>
              <a:rPr lang="de-DE" dirty="0"/>
              <a:t>Erstens: Die Beobachtung des Verhaltens des Kranken (Analyse der Haltung und des Gesichtsausdrucks des Kranken und der eventuellen Präsenz einer Einschränkung der Beweglichkeit).</a:t>
            </a:r>
          </a:p>
          <a:p>
            <a:r>
              <a:rPr lang="de-DE" dirty="0"/>
              <a:t>Zweitens: Eine sorgfältige Befragung der Bezugspersonen, die ihm erlaubt, mit Hilfe der Angehörigen spontane oder provozierte Schmer-</a:t>
            </a:r>
            <a:r>
              <a:rPr lang="de-DE" dirty="0" err="1"/>
              <a:t>zen</a:t>
            </a:r>
            <a:r>
              <a:rPr lang="de-DE" dirty="0"/>
              <a:t> oder auf Schmerzen hindeutendes Verhalten festzustellen.</a:t>
            </a:r>
            <a:br>
              <a:rPr lang="de-DE" dirty="0"/>
            </a:br>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44149F-9877-044A-85EB-F78ABAF84158}" type="slidenum">
              <a:rPr lang="de-DE"/>
              <a:pPr/>
              <a:t>24</a:t>
            </a:fld>
            <a:endParaRPr lang="de-DE"/>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r>
              <a:rPr lang="de-DE" dirty="0"/>
              <a:t>Genauso wie es unerlässlich ist, den Schmerz bei erwachsenen Krebspatienten einzuschätzen, ist es mit den Krebsschmerzen bei Kindern. Zwei Fragen müssen in diesem Zusammenhang gestellt werden: Leidet das Kind, wenn ja wie? Welches sind die Schmerzen, an denen es leidet?</a:t>
            </a:r>
          </a:p>
          <a:p>
            <a:r>
              <a:rPr lang="de-DE" dirty="0"/>
              <a:t>Um diese zwei Fragen beantworten zu können, kann der Praktiker bei Kindern unter 5 Jahren die </a:t>
            </a:r>
            <a:r>
              <a:rPr lang="de-DE" dirty="0" err="1"/>
              <a:t>DEGR-Skala</a:t>
            </a:r>
            <a:r>
              <a:rPr lang="de-DE" dirty="0"/>
              <a:t> (</a:t>
            </a:r>
            <a:r>
              <a:rPr lang="de-DE" dirty="0" err="1"/>
              <a:t>Douleur</a:t>
            </a:r>
            <a:r>
              <a:rPr lang="de-DE" dirty="0"/>
              <a:t> Enfant Gustave </a:t>
            </a:r>
            <a:r>
              <a:rPr lang="de-DE" dirty="0" err="1"/>
              <a:t>Roussy</a:t>
            </a:r>
            <a:r>
              <a:rPr lang="de-DE" dirty="0"/>
              <a:t>) einsetzen. Beim Kind über 5 Jahre kann entweder wiederum die visuelle analoge Skala, die Technik der Zeichnung auf Männlein oder spezifischere Skalen wie die </a:t>
            </a:r>
            <a:r>
              <a:rPr lang="de-DE" dirty="0" err="1"/>
              <a:t>Bieri-Skala</a:t>
            </a:r>
            <a:r>
              <a:rPr lang="de-DE" dirty="0"/>
              <a:t> oder die Mac </a:t>
            </a:r>
            <a:r>
              <a:rPr lang="de-DE" dirty="0" err="1"/>
              <a:t>Grath-Skala</a:t>
            </a:r>
            <a:r>
              <a:rPr lang="de-DE" dirty="0"/>
              <a:t> benutzt werden. In jedem Fall gilt es zu beobachten, zuzuhören, ein Gespräch zu führen, zu untersuchen und den Schmerz des Kindes </a:t>
            </a:r>
            <a:r>
              <a:rPr lang="de-DE" dirty="0" err="1"/>
              <a:t>schliesslich</a:t>
            </a:r>
            <a:r>
              <a:rPr lang="de-DE" dirty="0"/>
              <a:t> so zu behandeln, wie man es beim Erwachsenen tut.</a:t>
            </a:r>
            <a:br>
              <a:rPr lang="de-DE" dirty="0"/>
            </a:br>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462CE3-4FAA-F746-B809-D02764DCE283}" type="slidenum">
              <a:rPr lang="de-DE"/>
              <a:pPr/>
              <a:t>25</a:t>
            </a:fld>
            <a:endParaRPr lang="de-DE"/>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de-DE"/>
              <a:t>Das Vorhandensein verschiedener klinischer Elemente ermöglicht eine Prognose des Schmerzes und definiert somit seine Behandelbarkeit. Wegen der grossen Zahl alkoholabhängiger Patienten in unserer Bevöl-kerung sollte systematisch danach gesucht werden. Die Benutzung des Fragebogens CAGE (</a:t>
            </a:r>
            <a:r>
              <a:rPr lang="de-DE" b="1"/>
              <a:t>C</a:t>
            </a:r>
            <a:r>
              <a:rPr lang="de-DE"/>
              <a:t>ut-down, </a:t>
            </a:r>
            <a:r>
              <a:rPr lang="de-DE" b="1"/>
              <a:t>a</a:t>
            </a:r>
            <a:r>
              <a:rPr lang="de-DE"/>
              <a:t>nnoyed, </a:t>
            </a:r>
            <a:r>
              <a:rPr lang="de-DE" b="1"/>
              <a:t>g</a:t>
            </a:r>
            <a:r>
              <a:rPr lang="de-DE"/>
              <a:t>uilty, </a:t>
            </a:r>
            <a:r>
              <a:rPr lang="de-DE" b="1"/>
              <a:t>e</a:t>
            </a:r>
            <a:r>
              <a:rPr lang="de-DE"/>
              <a:t>ye-opener / siehe Anhang) ist einfach, schnell und zuverlässig. Die Abhängigkeit von Alkohol oder einer anderen Droge verschlechtert die Prognose und erschwert die Therapie. Die Diagnose kognitiver Störungen informiert über einen Zustand der Verwirrung oder der Demenz; Zustände, bei welchen sowohl die Evaluierung wie auch die Kontrolle des Schmerzes schwieriger sind. Man setzt dann systematisch das Folsteinsche Mini-Examen des mentalen Zustandes (MMS) ein, einen anerkannten Erkennungstest. Das Auftreten einer psychologischen Krise verschlim-mert ebenfalls die Prognose. Diese Depression kann auch durch besonders schwierige Lebens- oder  Familienumstände verursacht werden.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CB382D-D602-274D-9B59-5DDF3B24EE99}" type="slidenum">
              <a:rPr lang="de-DE"/>
              <a:pPr/>
              <a:t>28</a:t>
            </a:fld>
            <a:endParaRPr lang="de-DE"/>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de-CH"/>
              <a:t>Der Anwendungsmodus der Opiate und Nicht-Opiate bei nocizeptiven Schmerzen wird durch das Stufenschema der WHO definiert.</a:t>
            </a:r>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A300F8-D43D-0745-B5BF-5B9D0F7C640E}" type="slidenum">
              <a:rPr lang="de-DE"/>
              <a:pPr/>
              <a:t>29</a:t>
            </a:fld>
            <a:endParaRPr lang="de-DE"/>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r>
              <a:rPr lang="de-DE"/>
              <a:t>Fünf wesentliche Prinzipien der Behandlung bestimmen den Einsatz der Analgetika gemäss WHO-Stufenschema.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5DE5EBA7-88A5-8946-BC8D-D6CE953B5495}" type="slidenum">
              <a:rPr lang="de-CH"/>
              <a:pPr/>
              <a:t>30</a:t>
            </a:fld>
            <a:endParaRPr lang="de-CH"/>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endParaRPr lang="de-DE" sz="1600" b="1" u="sng" dirty="0">
              <a:latin typeface="Times" pitchFamily="-111"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2011CB8F-0661-3644-9B6B-AAA035E590C8}" type="slidenum">
              <a:rPr lang="de-CH"/>
              <a:pPr/>
              <a:t>31</a:t>
            </a:fld>
            <a:endParaRPr lang="de-CH"/>
          </a:p>
        </p:txBody>
      </p:sp>
      <p:sp>
        <p:nvSpPr>
          <p:cNvPr id="87043" name="Rectangle 1026"/>
          <p:cNvSpPr>
            <a:spLocks noGrp="1" noRot="1" noChangeAspect="1" noChangeArrowheads="1" noTextEdit="1"/>
          </p:cNvSpPr>
          <p:nvPr>
            <p:ph type="sldImg"/>
          </p:nvPr>
        </p:nvSpPr>
        <p:spPr>
          <a:ln/>
        </p:spPr>
      </p:sp>
      <p:sp>
        <p:nvSpPr>
          <p:cNvPr id="87044" name="Rectangle 1027"/>
          <p:cNvSpPr>
            <a:spLocks noGrp="1" noChangeArrowheads="1"/>
          </p:cNvSpPr>
          <p:nvPr>
            <p:ph type="body" idx="1"/>
          </p:nvPr>
        </p:nvSpPr>
        <p:spPr>
          <a:noFill/>
          <a:ln/>
        </p:spPr>
        <p:txBody>
          <a:bodyPr/>
          <a:lstStyle/>
          <a:p>
            <a:endParaRPr lang="de-DE">
              <a:latin typeface="Times" pitchFamily="-111"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889ED5-4662-BA4E-9F94-4A6DCCEE033D}" type="slidenum">
              <a:rPr lang="de-DE"/>
              <a:pPr/>
              <a:t>7</a:t>
            </a:fld>
            <a:endParaRPr lang="de-DE" dirty="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de-CH" dirty="0"/>
              <a:t>Die Therapie des Krebsschmerzes bildet also ein Muss im Gesund-heitswesens. Die  Ärzte sind sich dessen immer mehr bewusst.</a:t>
            </a:r>
          </a:p>
          <a:p>
            <a:r>
              <a:rPr lang="de-CH" dirty="0"/>
              <a:t>Gewisse Anstrengungen sind jedoch noch zu unternehmen, wie dies eine französische multizentrische Studie zeigt, die bei 605 </a:t>
            </a:r>
            <a:r>
              <a:rPr lang="de-CH" dirty="0" err="1"/>
              <a:t>Krebspatien-ten</a:t>
            </a:r>
            <a:r>
              <a:rPr lang="de-CH" dirty="0"/>
              <a:t> in 20 Krebsbehandlungszentren durchgeführt wurde. Diese Studie zeigt mit der </a:t>
            </a:r>
            <a:r>
              <a:rPr lang="de-CH" dirty="0" err="1"/>
              <a:t>Grönd</a:t>
            </a:r>
            <a:r>
              <a:rPr lang="de-CH" dirty="0"/>
              <a:t>-Studie vergleichbare Ergebnisse. </a:t>
            </a:r>
          </a:p>
          <a:p>
            <a:r>
              <a:rPr lang="de-CH" dirty="0"/>
              <a:t>Tatsächlich klagt in der von François </a:t>
            </a:r>
            <a:r>
              <a:rPr lang="de-CH" dirty="0" err="1"/>
              <a:t>Larue</a:t>
            </a:r>
            <a:r>
              <a:rPr lang="de-CH" dirty="0"/>
              <a:t> geleiteten Studie jeder zweite Patient über Schmerzen. 224 von 325 Patienten mit Schmerzen, also 69 %, schätzen diese bei 5 oder mehr ein, was starken Schmerzen entspricht.</a:t>
            </a:r>
          </a:p>
          <a:p>
            <a:r>
              <a:rPr lang="de-CH" dirty="0"/>
              <a:t>Die Autoren stellen im Übrigen fest, dass 30 % der Patienten gegen ihre Schmerzen überhaupt keine Behandlung erhalten.</a:t>
            </a:r>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3EAEB3-D924-A741-BEB9-AA64DA453956}" type="slidenum">
              <a:rPr lang="de-DE"/>
              <a:pPr/>
              <a:t>32</a:t>
            </a:fld>
            <a:endParaRPr lang="de-DE"/>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r>
              <a:rPr lang="de-CH"/>
              <a:t>Die Medikamente der Sufe I oral eingenommen eignen sich für Krebsschmerzen schwacher oder mittlerer Intensität. Man unterscheidet zwei grosse Präparatefamilien der Stufe I: </a:t>
            </a:r>
          </a:p>
          <a:p>
            <a:r>
              <a:rPr lang="de-CH"/>
              <a:t>Die entzündungshemmenden nicht steroidalen Antirheumatika, deren Hauptvertreter das Aspirin ist. Aspirin wird zu 500 mg alle 4 Stunden verschrieben.</a:t>
            </a:r>
          </a:p>
          <a:p>
            <a:r>
              <a:rPr lang="de-CH"/>
              <a:t>Die am meisten auftretenden unerwünschten Nebenwirkungen des Apirins sind gastrointestinaler, renaler, dermatologischer, allergischer, neurologischer oder hämatologischer Art.</a:t>
            </a:r>
          </a:p>
          <a:p>
            <a:r>
              <a:rPr lang="de-CH"/>
              <a:t>Bei den entzündungshemmenden, nicht steroidalen Präparaten hängt die Dosierung vom jeweiligen Medikament ab: Paracetamol wird bei Erwachsenen üblicherweise mit 500 mg durchschnittlich alle 4 bis 6 Stunden verschrieben.</a:t>
            </a:r>
          </a:p>
          <a:p>
            <a:r>
              <a:rPr lang="de-CH"/>
              <a:t>Die hepatische Toxizität von Paracetamol muss bei längerfristiger Behandlung mit hohen Dosen berücksichtigt werden. Falls der Patient Paracetamol hoch dosiert eingenommen hat, d.h. in Dosen von über </a:t>
            </a:r>
            <a:br>
              <a:rPr lang="de-CH"/>
            </a:br>
            <a:r>
              <a:rPr lang="de-CH"/>
              <a:t>10 g pro Tag, wird eine Spitaleinlieferung unumgänglich, um eine Notfallbehandlung mit N-Acetylcystein einleiten zu können. In jedem Fall müssen Adjuvantien verschrieben werden, wenn es der Zustand des Patienten erfordert.</a:t>
            </a:r>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F4537C-0691-B84E-8E1C-9CBE0D67DF78}" type="slidenum">
              <a:rPr lang="de-DE"/>
              <a:pPr/>
              <a:t>33</a:t>
            </a:fld>
            <a:endParaRPr lang="de-DE"/>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pPr>
              <a:tabLst>
                <a:tab pos="95250" algn="l"/>
              </a:tabLst>
            </a:pPr>
            <a:r>
              <a:rPr lang="de-CH" sz="1100"/>
              <a:t>Die Medikamente der Stufe II oral eingenommen eignen sich für  Krebs-schmerzen, die durch Medikamente der Stufe I nicht genügend gelindert werden und die von Anfang an von mittlerer oder starker Intensität sind. Man setzt in diesem Kontext sogenannte «schwache» Opiate ein. Der Praktiker verfügt über verschiedene Typen sogenannter «schwacher» Opiate.</a:t>
            </a:r>
          </a:p>
          <a:p>
            <a:pPr>
              <a:tabLst>
                <a:tab pos="95250" algn="l"/>
              </a:tabLst>
            </a:pPr>
            <a:r>
              <a:rPr lang="de-CH" sz="1100"/>
              <a:t>Es sind dies Dihydrocodein, das bis zu 120 mg/Tag und Codein, welches bis zu 180 mg/Tag verabreicht werden kann. Weiter Dextropropoxyphen, welches alleine in Dosen von maximal 325 mg/Tag oder in Kombination in Dosen von maximal 180 mg/Tag gegeben werden darf. Der Praktiker kann auch Tramadol einsetzen, bei welchem die maximale Dosis 400 mg/Tag beträgt.</a:t>
            </a:r>
          </a:p>
          <a:p>
            <a:pPr>
              <a:tabLst>
                <a:tab pos="95250" algn="l"/>
              </a:tabLst>
            </a:pPr>
            <a:r>
              <a:rPr lang="de-CH" sz="1100"/>
              <a:t>Bei Codein können die folgenden üblichen Nebenwirkungen der Opiate auftreten: Obstipation, Schläfrigkeit, Nausea.</a:t>
            </a:r>
          </a:p>
          <a:p>
            <a:pPr>
              <a:tabLst>
                <a:tab pos="95250" algn="l"/>
              </a:tabLst>
            </a:pPr>
            <a:r>
              <a:rPr lang="de-CH" sz="1100"/>
              <a:t>Bei Dextropropoxyphen sind folgende Nebenwirkungen möglich:</a:t>
            </a:r>
            <a:endParaRPr lang="de-DE" sz="1100"/>
          </a:p>
          <a:p>
            <a:pPr>
              <a:tabLst>
                <a:tab pos="95250" algn="l"/>
              </a:tabLst>
            </a:pPr>
            <a:r>
              <a:rPr lang="de-DE" sz="1100"/>
              <a:t>• </a:t>
            </a:r>
            <a:r>
              <a:rPr lang="de-CH" sz="1100"/>
              <a:t>Übliche Nebenwirkungen der Opiate</a:t>
            </a:r>
          </a:p>
          <a:p>
            <a:pPr>
              <a:tabLst>
                <a:tab pos="95250" algn="l"/>
              </a:tabLst>
            </a:pPr>
            <a:r>
              <a:rPr lang="de-DE" sz="1100"/>
              <a:t>• </a:t>
            </a:r>
            <a:r>
              <a:rPr lang="de-CH" sz="1100"/>
              <a:t>Mögliche Hypoglykämie</a:t>
            </a:r>
          </a:p>
          <a:p>
            <a:pPr>
              <a:tabLst>
                <a:tab pos="95250" algn="l"/>
              </a:tabLst>
            </a:pPr>
            <a:r>
              <a:rPr lang="de-DE" sz="1100"/>
              <a:t>• </a:t>
            </a:r>
            <a:r>
              <a:rPr lang="de-CH" sz="1100"/>
              <a:t>Möglichkeit einer Erhöhung des Carbamazepinspiegels bei entsprechender 	Kombination.</a:t>
            </a:r>
          </a:p>
          <a:p>
            <a:pPr>
              <a:tabLst>
                <a:tab pos="95250" algn="l"/>
              </a:tabLst>
            </a:pPr>
            <a:r>
              <a:rPr lang="de-CH" sz="1100"/>
              <a:t>Der rektale Weg ist wegen Anorektitis- sowie rektaler Ulzerationsgefahr kontraindiziert. Schliesslich entsprechen die Nebenwirkungen bei Tramadol denen der Opiate. </a:t>
            </a:r>
            <a:endParaRPr lang="de-DE" sz="11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A8E616-FF35-8A48-A2B3-85A2F96C7AD9}" type="slidenum">
              <a:rPr lang="de-DE"/>
              <a:pPr/>
              <a:t>34</a:t>
            </a:fld>
            <a:endParaRPr lang="de-DE"/>
          </a:p>
        </p:txBody>
      </p:sp>
      <p:sp>
        <p:nvSpPr>
          <p:cNvPr id="114690" name="Rectangle 1026"/>
          <p:cNvSpPr>
            <a:spLocks noGrp="1" noRot="1" noChangeAspect="1" noChangeArrowheads="1" noTextEdit="1"/>
          </p:cNvSpPr>
          <p:nvPr>
            <p:ph type="sldImg"/>
          </p:nvPr>
        </p:nvSpPr>
        <p:spPr>
          <a:ln/>
        </p:spPr>
      </p:sp>
      <p:sp>
        <p:nvSpPr>
          <p:cNvPr id="114691" name="Rectangle 1027"/>
          <p:cNvSpPr>
            <a:spLocks noGrp="1" noChangeArrowheads="1"/>
          </p:cNvSpPr>
          <p:nvPr>
            <p:ph type="body" idx="1"/>
          </p:nvPr>
        </p:nvSpPr>
        <p:spPr/>
        <p:txBody>
          <a:bodyPr/>
          <a:lstStyle/>
          <a:p>
            <a:r>
              <a:rPr lang="de-CH"/>
              <a:t>Die Medikamente der Stufe III werden entweder per os, transdermal oder sublingual verabreicht. Sie eignen sich bei Krebsschmerzen, die durch Medikamente der Stufen I + II nicht gelindert werden und die von Anfang an stark sind.</a:t>
            </a:r>
            <a:endParaRPr lang="de-DE"/>
          </a:p>
          <a:p>
            <a:r>
              <a:rPr lang="de-DE"/>
              <a:t>Das Referenzmittel ist Morphin, doch ist auch der Einsatz von anderen starken Opiaten wie Fentanyl möglich. Man kann damit Medikamente der Stufe I oder «Adjuvantia» kombinieren, falls der Zustand des Kranken dies erfordert.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C7ED9BEE-DF92-2C40-8352-E0A4820A3FA2}" type="slidenum">
              <a:rPr lang="de-CH"/>
              <a:pPr/>
              <a:t>37</a:t>
            </a:fld>
            <a:endParaRPr lang="de-CH"/>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endParaRPr lang="de-DE" b="1" u="sng">
              <a:latin typeface="Times" pitchFamily="-111"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C70C10BC-3365-E84D-904A-A0357520473D}" type="slidenum">
              <a:rPr lang="de-CH"/>
              <a:pPr/>
              <a:t>38</a:t>
            </a:fld>
            <a:endParaRPr lang="de-CH"/>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endParaRPr lang="de-CH" sz="1600">
              <a:latin typeface="Times" pitchFamily="-111" charset="0"/>
              <a:ea typeface="Times" pitchFamily="-111" charset="0"/>
              <a:cs typeface="Times" pitchFamily="-111" charset="0"/>
            </a:endParaRPr>
          </a:p>
          <a:p>
            <a:endParaRPr lang="de-CH" sz="1600">
              <a:latin typeface="Times" pitchFamily="-111"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6120F545-4210-FB45-A0E2-BBB5D8DA1C6A}" type="slidenum">
              <a:rPr lang="de-CH"/>
              <a:pPr/>
              <a:t>39</a:t>
            </a:fld>
            <a:endParaRPr lang="de-CH" dirty="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r>
              <a:rPr lang="de-CH" sz="1600" dirty="0">
                <a:latin typeface="Times" pitchFamily="-111" charset="0"/>
                <a:ea typeface="Times" pitchFamily="-111" charset="0"/>
                <a:cs typeface="Times" pitchFamily="-111" charset="0"/>
              </a:rPr>
              <a:t>	</a:t>
            </a:r>
          </a:p>
          <a:p>
            <a:endParaRPr lang="de-CH" sz="1600" dirty="0">
              <a:latin typeface="Times" pitchFamily="-111" charset="0"/>
            </a:endParaRPr>
          </a:p>
          <a:p>
            <a:endParaRPr lang="de-CH" dirty="0">
              <a:latin typeface="Times" pitchFamily="-111"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6A86C2C1-F44A-7343-964E-148FC1036E9A}" type="slidenum">
              <a:rPr lang="de-CH"/>
              <a:pPr/>
              <a:t>44</a:t>
            </a:fld>
            <a:endParaRPr lang="de-CH" dirty="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endParaRPr lang="de-DE" sz="1600" dirty="0">
              <a:latin typeface="Times" pitchFamily="-111"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28A4BD15-CC80-0946-8A2F-229877F766D8}" type="slidenum">
              <a:rPr lang="de-CH"/>
              <a:pPr/>
              <a:t>46</a:t>
            </a:fld>
            <a:endParaRPr lang="de-CH" dirty="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1143000" y="4572000"/>
            <a:ext cx="5029200" cy="4114800"/>
          </a:xfrm>
          <a:noFill/>
          <a:ln/>
        </p:spPr>
        <p:txBody>
          <a:bodyPr/>
          <a:lstStyle/>
          <a:p>
            <a:endParaRPr lang="de-CH" sz="1600" dirty="0">
              <a:latin typeface="Times" pitchFamily="-111" charset="0"/>
              <a:ea typeface="Times" pitchFamily="-111" charset="0"/>
              <a:cs typeface="Times" pitchFamily="-111" charset="0"/>
            </a:endParaRPr>
          </a:p>
          <a:p>
            <a:endParaRPr lang="de-CH" sz="1600" dirty="0">
              <a:latin typeface="Times" pitchFamily="-111"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AF87BC89-62D7-A248-8F85-9C68E2776523}" type="slidenum">
              <a:rPr lang="de-CH"/>
              <a:pPr/>
              <a:t>50</a:t>
            </a:fld>
            <a:endParaRPr lang="de-CH" dirty="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endParaRPr lang="de-DE" sz="1600" dirty="0">
              <a:latin typeface="Times" pitchFamily="-111"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01AAEB94-BD0D-0642-8766-BEB8D4F09674}" type="slidenum">
              <a:rPr lang="de-CH"/>
              <a:pPr/>
              <a:t>52</a:t>
            </a:fld>
            <a:endParaRPr lang="de-CH" dirty="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r>
              <a:rPr lang="de-CH" sz="1600" dirty="0">
                <a:latin typeface="Times" pitchFamily="-111" charset="0"/>
                <a:ea typeface="Times" pitchFamily="-111" charset="0"/>
                <a:cs typeface="Times" pitchFamily="-111" charset="0"/>
              </a:rPr>
              <a:t>	</a:t>
            </a:r>
          </a:p>
          <a:p>
            <a:endParaRPr lang="de-CH" sz="1600" dirty="0">
              <a:latin typeface="Times" pitchFamily="-111"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28AEC5-5DBC-F44C-8FD5-CA807366ACD1}" type="slidenum">
              <a:rPr lang="de-DE"/>
              <a:pPr/>
              <a:t>10</a:t>
            </a:fld>
            <a:endParaRPr lang="de-DE"/>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de-CH"/>
              <a:t>Die Gründe der Schmerzen bei Krebspatienten sind deren drei:</a:t>
            </a:r>
          </a:p>
          <a:p>
            <a:r>
              <a:rPr lang="de-CH"/>
              <a:t>Die tumorale Entwicklung in 70 % der Fälle, die Behandlung der Krebs-krankheit in 20 % der Fälle und Schmerzen, die mit der Krebskrankheit oder deren Behandlung nichts zu tun haben in 10 % der Fälle.</a:t>
            </a:r>
          </a:p>
          <a:p>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41E522AC-FE53-E946-BEBE-A5ED42D0CCAA}" type="slidenum">
              <a:rPr lang="de-CH"/>
              <a:pPr/>
              <a:t>56</a:t>
            </a:fld>
            <a:endParaRPr lang="de-CH" dirty="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r>
              <a:rPr lang="de-CH" sz="1600" dirty="0">
                <a:latin typeface="Times" pitchFamily="-111" charset="0"/>
                <a:ea typeface="Times" pitchFamily="-111" charset="0"/>
                <a:cs typeface="Times" pitchFamily="-111" charset="0"/>
              </a:rPr>
              <a:t>	</a:t>
            </a:r>
          </a:p>
          <a:p>
            <a:endParaRPr lang="de-CH" sz="1600" dirty="0">
              <a:latin typeface="Times" pitchFamily="-111"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CCFBB3C1-C991-1549-B009-0CD621EB1DA0}" type="slidenum">
              <a:rPr lang="de-CH"/>
              <a:pPr/>
              <a:t>57</a:t>
            </a:fld>
            <a:endParaRPr lang="de-CH" dirty="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de-DE" sz="1600" dirty="0">
              <a:latin typeface="Times" pitchFamily="-111"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196B65-2587-0641-8B5E-34FDA2352ECF}" type="slidenum">
              <a:rPr lang="de-DE"/>
              <a:pPr/>
              <a:t>64</a:t>
            </a:fld>
            <a:endParaRPr lang="de-DE"/>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pPr>
              <a:spcBef>
                <a:spcPct val="0"/>
              </a:spcBef>
              <a:tabLst>
                <a:tab pos="95250" algn="l"/>
              </a:tabLst>
            </a:pPr>
            <a:r>
              <a:rPr lang="de-CH" sz="1000"/>
              <a:t>Opiate werden in zwei grosse Kategorien und drei grosse Familien gegliedert.</a:t>
            </a:r>
          </a:p>
          <a:p>
            <a:pPr>
              <a:spcBef>
                <a:spcPct val="0"/>
              </a:spcBef>
              <a:tabLst>
                <a:tab pos="95250" algn="l"/>
              </a:tabLst>
            </a:pPr>
            <a:r>
              <a:rPr lang="de-CH" sz="1000"/>
              <a:t>Die zwei grossen Kategorien sind die Opoide und die Opiate. Die Opoide gehören der Stufe II und die Opiate der Stufe III an. Innerhalb der Opiate unterscheidet man klassischerweise zwischen reinen Agonisten, partiellen Agonisten und Antagonisten, wie wir dies bereits gesehen haben.</a:t>
            </a:r>
          </a:p>
          <a:p>
            <a:pPr>
              <a:tabLst>
                <a:tab pos="95250" algn="l"/>
              </a:tabLst>
            </a:pPr>
            <a:r>
              <a:rPr lang="de-CH" sz="1000"/>
              <a:t>Die Opoide</a:t>
            </a:r>
            <a:r>
              <a:rPr lang="de-CH" sz="1000">
                <a:latin typeface="Avant Guard" charset="0"/>
              </a:rPr>
              <a:t> </a:t>
            </a:r>
            <a:r>
              <a:rPr lang="de-CH" sz="1000"/>
              <a:t>der Stufe II sind alle reine Agonisten. Es sind dies:</a:t>
            </a:r>
          </a:p>
          <a:p>
            <a:pPr>
              <a:tabLst>
                <a:tab pos="95250" algn="l"/>
              </a:tabLst>
            </a:pPr>
            <a:r>
              <a:rPr lang="de-DE" sz="1000"/>
              <a:t>• </a:t>
            </a:r>
            <a:r>
              <a:rPr lang="de-CH" sz="1000"/>
              <a:t>Tramadol</a:t>
            </a:r>
          </a:p>
          <a:p>
            <a:pPr>
              <a:tabLst>
                <a:tab pos="95250" algn="l"/>
              </a:tabLst>
            </a:pPr>
            <a:r>
              <a:rPr lang="de-DE" sz="1000"/>
              <a:t>• </a:t>
            </a:r>
            <a:r>
              <a:rPr lang="de-CH" sz="1000"/>
              <a:t>Dihydrocodein</a:t>
            </a:r>
          </a:p>
          <a:p>
            <a:pPr>
              <a:tabLst>
                <a:tab pos="95250" algn="l"/>
              </a:tabLst>
            </a:pPr>
            <a:r>
              <a:rPr lang="de-DE" sz="1000"/>
              <a:t>• </a:t>
            </a:r>
            <a:r>
              <a:rPr lang="de-CH" sz="1000"/>
              <a:t>Codein</a:t>
            </a:r>
          </a:p>
          <a:p>
            <a:pPr>
              <a:tabLst>
                <a:tab pos="95250" algn="l"/>
              </a:tabLst>
            </a:pPr>
            <a:r>
              <a:rPr lang="de-DE" sz="1000"/>
              <a:t>• </a:t>
            </a:r>
            <a:r>
              <a:rPr lang="de-CH" sz="1000"/>
              <a:t>Dextropropoxyphen</a:t>
            </a:r>
          </a:p>
          <a:p>
            <a:pPr>
              <a:tabLst>
                <a:tab pos="95250" algn="l"/>
              </a:tabLst>
            </a:pPr>
            <a:r>
              <a:rPr lang="de-CH" sz="1000"/>
              <a:t>Analgetika der Stufe III werden in drei grosse Klassen eingeteilt:</a:t>
            </a:r>
          </a:p>
          <a:p>
            <a:pPr>
              <a:tabLst>
                <a:tab pos="95250" algn="l"/>
              </a:tabLst>
            </a:pPr>
            <a:r>
              <a:rPr lang="de-DE" sz="1000"/>
              <a:t>• </a:t>
            </a:r>
            <a:r>
              <a:rPr lang="de-CH" sz="1000"/>
              <a:t>Reine Agonisten: Darunter zählt man Morphin, Methadon, Pethidin (nur in injizier-</a:t>
            </a:r>
            <a:br>
              <a:rPr lang="de-CH" sz="1000"/>
            </a:br>
            <a:r>
              <a:rPr lang="de-CH" sz="1000"/>
              <a:t>	barer Form erhältlich), Fentanyl, das transdermal verabreicht wird sowie Hydromor-</a:t>
            </a:r>
            <a:br>
              <a:rPr lang="de-CH" sz="1000"/>
            </a:br>
            <a:r>
              <a:rPr lang="de-CH" sz="1000"/>
              <a:t>	phin. </a:t>
            </a:r>
          </a:p>
          <a:p>
            <a:pPr>
              <a:tabLst>
                <a:tab pos="95250" algn="l"/>
              </a:tabLst>
            </a:pPr>
            <a:r>
              <a:rPr lang="de-DE" sz="1000"/>
              <a:t>• </a:t>
            </a:r>
            <a:r>
              <a:rPr lang="de-CH" sz="1000"/>
              <a:t>Partielle Agonisten: Darunter zählt man ein einziges Molekül, Buprenorphin, wovon </a:t>
            </a:r>
            <a:br>
              <a:rPr lang="de-CH" sz="1000"/>
            </a:br>
            <a:r>
              <a:rPr lang="de-CH" sz="1000"/>
              <a:t>	nur die sublinguale Form erhältlich ist. Buprenorphin wird von der WHO unter den </a:t>
            </a:r>
            <a:br>
              <a:rPr lang="de-CH" sz="1000"/>
            </a:br>
            <a:r>
              <a:rPr lang="de-CH" sz="1000"/>
              <a:t>	Analgetika der Stufe III klassifiziert, seine analgetische Potenz wird jedoch durch </a:t>
            </a:r>
            <a:br>
              <a:rPr lang="de-CH" sz="1000"/>
            </a:br>
            <a:r>
              <a:rPr lang="de-CH" sz="1000"/>
              <a:t>	den Ceilingeffekt (antagonistischen Effekt, wobei ab einer gewissen Dosierung die 	Wirkung nicht mehr zunimmt) eingeschränkt.</a:t>
            </a:r>
          </a:p>
          <a:p>
            <a:pPr>
              <a:tabLst>
                <a:tab pos="95250" algn="l"/>
              </a:tabLst>
            </a:pPr>
            <a:r>
              <a:rPr lang="de-DE" sz="1000"/>
              <a:t>• </a:t>
            </a:r>
            <a:r>
              <a:rPr lang="de-CH" sz="1000"/>
              <a:t>Die Antagonisten: Pentazocin und Nalbuphin. Diese Produkte sind nur in injizierbarer 	Form erhältlich. Sie werden von der WHO unter den starken Analgetika der Stufe III 	klassifiziert, doch ihre analgetische Wirkung wird auch hier durch den Ceilingeffekt 	eingeschränkt.</a:t>
            </a:r>
            <a:endParaRPr lang="de-DE" sz="10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79FA49-CF25-6741-98D0-D3030EF2036F}" type="slidenum">
              <a:rPr lang="de-DE"/>
              <a:pPr/>
              <a:t>66</a:t>
            </a:fld>
            <a:endParaRPr lang="de-DE" dirty="0"/>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r>
              <a:rPr lang="de-CH" dirty="0"/>
              <a:t>Die Handhabung der starken </a:t>
            </a:r>
            <a:r>
              <a:rPr lang="de-CH" dirty="0" err="1"/>
              <a:t>agonistischen</a:t>
            </a:r>
            <a:r>
              <a:rPr lang="de-CH" dirty="0"/>
              <a:t> Opiate zwingt die Praktiker dazu, die Nebenwirkungen sehr gut zu kennen, um diese optimal behandeln zu können. Die Nebenwirkungen sind in zwei grosse Kategorien eingeteilt: Die häufigen Nebenwirkungen und die seltenen Nebenwirkungen.</a:t>
            </a:r>
            <a:endParaRPr lang="de-DE"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95FEFB85-77A4-4141-9A0B-E1C7C42A3071}" type="slidenum">
              <a:rPr lang="de-CH"/>
              <a:pPr/>
              <a:t>68</a:t>
            </a:fld>
            <a:endParaRPr lang="de-CH"/>
          </a:p>
        </p:txBody>
      </p:sp>
      <p:sp>
        <p:nvSpPr>
          <p:cNvPr id="120835" name="Rectangle 1026"/>
          <p:cNvSpPr>
            <a:spLocks noGrp="1" noRot="1" noChangeAspect="1" noChangeArrowheads="1" noTextEdit="1"/>
          </p:cNvSpPr>
          <p:nvPr>
            <p:ph type="sldImg"/>
          </p:nvPr>
        </p:nvSpPr>
        <p:spPr>
          <a:ln/>
        </p:spPr>
      </p:sp>
      <p:sp>
        <p:nvSpPr>
          <p:cNvPr id="120836" name="Rectangle 1027"/>
          <p:cNvSpPr>
            <a:spLocks noGrp="1" noChangeArrowheads="1"/>
          </p:cNvSpPr>
          <p:nvPr>
            <p:ph type="body" idx="1"/>
          </p:nvPr>
        </p:nvSpPr>
        <p:spPr>
          <a:noFill/>
          <a:ln/>
        </p:spPr>
        <p:txBody>
          <a:bodyPr/>
          <a:lstStyle/>
          <a:p>
            <a:endParaRPr lang="de-DE" b="1" u="sng">
              <a:latin typeface="Times" pitchFamily="-111"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FBEBF6-D79A-D646-9801-6A22CFA6C858}" type="slidenum">
              <a:rPr lang="de-DE"/>
              <a:pPr/>
              <a:t>70</a:t>
            </a:fld>
            <a:endParaRPr lang="de-DE"/>
          </a:p>
        </p:txBody>
      </p:sp>
      <p:sp>
        <p:nvSpPr>
          <p:cNvPr id="151554" name="Rectangle 2"/>
          <p:cNvSpPr>
            <a:spLocks noGrp="1" noRot="1" noChangeAspect="1" noChangeArrowheads="1" noTextEdit="1"/>
          </p:cNvSpPr>
          <p:nvPr>
            <p:ph type="sldImg"/>
          </p:nvPr>
        </p:nvSpPr>
        <p:spPr>
          <a:xfrm>
            <a:off x="1125538" y="685800"/>
            <a:ext cx="4606925" cy="3454400"/>
          </a:xfrm>
          <a:ln/>
        </p:spPr>
      </p:sp>
      <p:sp>
        <p:nvSpPr>
          <p:cNvPr id="151555" name="Rectangle 3"/>
          <p:cNvSpPr>
            <a:spLocks noGrp="1" noChangeArrowheads="1"/>
          </p:cNvSpPr>
          <p:nvPr>
            <p:ph type="body" idx="1"/>
          </p:nvPr>
        </p:nvSpPr>
        <p:spPr/>
        <p:txBody>
          <a:bodyPr/>
          <a:lstStyle/>
          <a:p>
            <a:r>
              <a:rPr lang="de-CH"/>
              <a:t>Die psychische Abhängigkeit entspricht einem besonderen Verhalten mit zwingendem Bedürfnis, Opiate einzunehmen, dies um in den Genuss anderer Wirkungen als der rein analgetischen zu kommen.</a:t>
            </a:r>
          </a:p>
          <a:p>
            <a:r>
              <a:rPr lang="de-CH"/>
              <a:t>Dieses Phänomen ist beim leidenden Tumorpatienten besonders selten. Es handelt sich um weniger als 1/10.000 der Krebspatienten.</a:t>
            </a:r>
          </a:p>
          <a:p>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80C8AFC6-559A-8542-A779-7C6793DDB995}" type="slidenum">
              <a:rPr lang="de-DE" smtClean="0"/>
              <a:pPr/>
              <a:t>81</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D534DE-5963-DA4F-92EA-4CE975DD8016}" type="slidenum">
              <a:rPr lang="de-DE"/>
              <a:pPr/>
              <a:t>83</a:t>
            </a:fld>
            <a:endParaRPr lang="de-DE"/>
          </a:p>
        </p:txBody>
      </p:sp>
      <p:sp>
        <p:nvSpPr>
          <p:cNvPr id="27650" name="Rectangle 2"/>
          <p:cNvSpPr>
            <a:spLocks noGrp="1" noRot="1" noChangeAspect="1" noChangeArrowheads="1" noTextEdit="1"/>
          </p:cNvSpPr>
          <p:nvPr>
            <p:ph type="sldImg"/>
          </p:nvPr>
        </p:nvSpPr>
        <p:spPr>
          <a:xfrm>
            <a:off x="1125538" y="685800"/>
            <a:ext cx="4606925" cy="3454400"/>
          </a:xfrm>
          <a:ln/>
        </p:spPr>
      </p:sp>
      <p:sp>
        <p:nvSpPr>
          <p:cNvPr id="27651" name="Rectangle 3"/>
          <p:cNvSpPr>
            <a:spLocks noGrp="1" noChangeArrowheads="1"/>
          </p:cNvSpPr>
          <p:nvPr>
            <p:ph type="body" idx="1"/>
          </p:nvPr>
        </p:nvSpPr>
        <p:spPr/>
        <p:txBody>
          <a:bodyPr/>
          <a:lstStyle/>
          <a:p>
            <a:r>
              <a:rPr lang="de-CH"/>
              <a:t>In der Praxis wird zum Testen der Kortikotherapie eine Initialdosis verabreicht; sie wird bis zur Verbesserung des klinischen Zustandes beibehalten. Es werden entweder 3 mg/kg/Tag Prednison oder ca. </a:t>
            </a:r>
            <a:br>
              <a:rPr lang="de-CH"/>
            </a:br>
            <a:r>
              <a:rPr lang="de-CH"/>
              <a:t>0,5 mg/kg/Tag Dexamethason verschrieben. Danach ermittelt man die klinisch effiziente Minimaldosis.</a:t>
            </a:r>
          </a:p>
          <a:p>
            <a:r>
              <a:rPr lang="de-CH"/>
              <a:t>Die Effizienz der Kortikoide ist unabhängig vom Verabreichungsmodus. Man kann sie also per os, intravenös oder subkutan verschreiben, da ihre Bioverfügbarkeit nahezu 100 % beträgt. Hingegen müssen be-stimmte Nebenwirkungen wie Hyperglykämie, Unruhe, Schlaflosigkeit und Volumenretention beachtet werden.</a:t>
            </a:r>
          </a:p>
          <a:p>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BAA388-4EB7-3E49-905F-B177C940045A}" type="slidenum">
              <a:rPr lang="de-DE"/>
              <a:pPr/>
              <a:t>11</a:t>
            </a:fld>
            <a:endParaRPr lang="de-DE"/>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pPr>
              <a:spcBef>
                <a:spcPct val="0"/>
              </a:spcBef>
            </a:pPr>
            <a:r>
              <a:rPr lang="de-DE" sz="1000"/>
              <a:t>Klassischerweise unterscheidet man zwei grosse pathophysiologische Mechanismen:</a:t>
            </a:r>
            <a:br>
              <a:rPr lang="de-DE" sz="1000"/>
            </a:br>
            <a:r>
              <a:rPr lang="de-DE" sz="1000"/>
              <a:t>Schmerzen durch übermässige Nocizeption und sogenannte neurogene Schmerzen.</a:t>
            </a:r>
            <a:br>
              <a:rPr lang="de-DE" sz="1000"/>
            </a:br>
            <a:r>
              <a:rPr lang="de-DE" sz="1000"/>
              <a:t>Schmerzen durch übermässige Nocizeption entsprechen der Aktivierung des Über-mittlungssystems nocizeptiver Meldungen durch exzessive Stimulierung der läsions-bedingt in entzündlichen oder anderen Prozessen einbezogenen peripheren Rezeptoren.</a:t>
            </a:r>
            <a:br>
              <a:rPr lang="de-DE" sz="1000"/>
            </a:br>
            <a:r>
              <a:rPr lang="de-DE" sz="1000"/>
              <a:t>Es handelt sich dabei um ein normales Funktionieren des sensiblen Systems, dieses wird jedoch überstimuliert.</a:t>
            </a:r>
            <a:br>
              <a:rPr lang="de-DE" sz="1000"/>
            </a:br>
            <a:r>
              <a:rPr lang="de-DE" sz="1000"/>
              <a:t>Im Kontext der Krebsschmerzen entspricht diese Hyperstimulation dem Wachstum der tumoralen Masse.</a:t>
            </a:r>
            <a:br>
              <a:rPr lang="de-DE" sz="1000"/>
            </a:br>
            <a:r>
              <a:rPr lang="de-DE" sz="1000"/>
              <a:t/>
            </a:r>
            <a:br>
              <a:rPr lang="de-DE" sz="1000"/>
            </a:br>
            <a:r>
              <a:rPr lang="de-DE" sz="1000"/>
              <a:t>Die neurogenen Schmerzen, auch Desafferentierungs- oder neuropathische Schmer-zen genannt, sind pathophysiologisch gesehen wesentlich komplexer. Sie entsprechen den durch die Dysfunktion des Nervensystems verursachten Schmerzen. </a:t>
            </a:r>
            <a:br>
              <a:rPr lang="de-DE" sz="1000"/>
            </a:br>
            <a:r>
              <a:rPr lang="de-DE" sz="1000"/>
              <a:t>Unter diesen Bezeichnungen sind mehrere Syndrome verschiedener topographischer Ursprünge vereinigt, die alle eine totale oder partielle Läsion der zuführenden sen-</a:t>
            </a:r>
          </a:p>
          <a:p>
            <a:pPr>
              <a:spcBef>
                <a:spcPct val="0"/>
              </a:spcBef>
            </a:pPr>
            <a:r>
              <a:rPr lang="de-DE" sz="1000"/>
              <a:t>siblen Nerven gemeinsam haben, sei es auf radikulärer Ebene, sei es auf medullärer oder supra-medullärer Ebene.</a:t>
            </a:r>
            <a:br>
              <a:rPr lang="de-DE" sz="1000"/>
            </a:br>
            <a:r>
              <a:rPr lang="de-DE" sz="1000"/>
              <a:t>Allgemein gesehen gibt es keinen Zusammenhang zwischen der neurologischen Läsion, ihrer Entwicklung und dem Schmerz.</a:t>
            </a:r>
            <a:br>
              <a:rPr lang="de-DE" sz="1000"/>
            </a:br>
            <a:r>
              <a:rPr lang="de-DE" sz="1000"/>
              <a:t>Im Rahmen der Krebsschmerzen können neurogene Schmerzen entweder vom tumo-ralen Prozess (Infiltration eines Nervenstammes oder eines Nervenplexus) oder von den eingesetzten Therapien (iatrogene Folgeschmerzen durch Läsion der zentralen oder peripheren Nervenbahnen) verursacht werden.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BAA388-4EB7-3E49-905F-B177C940045A}" type="slidenum">
              <a:rPr lang="de-DE"/>
              <a:pPr/>
              <a:t>12</a:t>
            </a:fld>
            <a:endParaRPr lang="de-DE"/>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pPr>
              <a:spcBef>
                <a:spcPct val="0"/>
              </a:spcBef>
            </a:pPr>
            <a:r>
              <a:rPr lang="de-DE" sz="1000"/>
              <a:t>Klassischerweise unterscheidet man zwei grosse pathophysiologische Mechanismen:</a:t>
            </a:r>
            <a:br>
              <a:rPr lang="de-DE" sz="1000"/>
            </a:br>
            <a:r>
              <a:rPr lang="de-DE" sz="1000"/>
              <a:t>Schmerzen durch übermässige Nocizeption und sogenannte neurogene Schmerzen.</a:t>
            </a:r>
            <a:br>
              <a:rPr lang="de-DE" sz="1000"/>
            </a:br>
            <a:r>
              <a:rPr lang="de-DE" sz="1000"/>
              <a:t>Schmerzen durch übermässige Nocizeption entsprechen der Aktivierung des Über-mittlungssystems nocizeptiver Meldungen durch exzessive Stimulierung der läsions-bedingt in entzündlichen oder anderen Prozessen einbezogenen peripheren Rezeptoren.</a:t>
            </a:r>
            <a:br>
              <a:rPr lang="de-DE" sz="1000"/>
            </a:br>
            <a:r>
              <a:rPr lang="de-DE" sz="1000"/>
              <a:t>Es handelt sich dabei um ein normales Funktionieren des sensiblen Systems, dieses wird jedoch überstimuliert.</a:t>
            </a:r>
            <a:br>
              <a:rPr lang="de-DE" sz="1000"/>
            </a:br>
            <a:r>
              <a:rPr lang="de-DE" sz="1000"/>
              <a:t>Im Kontext der Krebsschmerzen entspricht diese Hyperstimulation dem Wachstum der tumoralen Masse.</a:t>
            </a:r>
            <a:br>
              <a:rPr lang="de-DE" sz="1000"/>
            </a:br>
            <a:r>
              <a:rPr lang="de-DE" sz="1000"/>
              <a:t/>
            </a:r>
            <a:br>
              <a:rPr lang="de-DE" sz="1000"/>
            </a:br>
            <a:r>
              <a:rPr lang="de-DE" sz="1000"/>
              <a:t>Die neurogenen Schmerzen, auch Desafferentierungs- oder neuropathische Schmer-zen genannt, sind pathophysiologisch gesehen wesentlich komplexer. Sie entsprechen den durch die Dysfunktion des Nervensystems verursachten Schmerzen. </a:t>
            </a:r>
            <a:br>
              <a:rPr lang="de-DE" sz="1000"/>
            </a:br>
            <a:r>
              <a:rPr lang="de-DE" sz="1000"/>
              <a:t>Unter diesen Bezeichnungen sind mehrere Syndrome verschiedener topographischer Ursprünge vereinigt, die alle eine totale oder partielle Läsion der zuführenden sen-</a:t>
            </a:r>
          </a:p>
          <a:p>
            <a:pPr>
              <a:spcBef>
                <a:spcPct val="0"/>
              </a:spcBef>
            </a:pPr>
            <a:r>
              <a:rPr lang="de-DE" sz="1000"/>
              <a:t>siblen Nerven gemeinsam haben, sei es auf radikulärer Ebene, sei es auf medullärer oder supra-medullärer Ebene.</a:t>
            </a:r>
            <a:br>
              <a:rPr lang="de-DE" sz="1000"/>
            </a:br>
            <a:r>
              <a:rPr lang="de-DE" sz="1000"/>
              <a:t>Allgemein gesehen gibt es keinen Zusammenhang zwischen der neurologischen Läsion, ihrer Entwicklung und dem Schmerz.</a:t>
            </a:r>
            <a:br>
              <a:rPr lang="de-DE" sz="1000"/>
            </a:br>
            <a:r>
              <a:rPr lang="de-DE" sz="1000"/>
              <a:t>Im Rahmen der Krebsschmerzen können neurogene Schmerzen entweder vom tumo-ralen Prozess (Infiltration eines Nervenstammes oder eines Nervenplexus) oder von den eingesetzten Therapien (iatrogene Folgeschmerzen durch Läsion der zentralen oder peripheren Nervenbahnen) verursacht werden.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1062C6-2BE3-BE4B-BC42-C0BB61A84B1B}" type="slidenum">
              <a:rPr lang="de-DE"/>
              <a:pPr/>
              <a:t>13</a:t>
            </a:fld>
            <a:endParaRPr lang="de-DE"/>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r>
              <a:rPr lang="de-DE"/>
              <a:t>Schmerzen durch übermässige Nocizeption weisen semiologische Merkmale auf, die es dem Kliniker ermöglichen, sie zu identifizieren.</a:t>
            </a:r>
            <a:r>
              <a:rPr lang="de-DE" sz="300" i="1"/>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740E45-5D68-3747-A2E7-2E590C682CF7}" type="slidenum">
              <a:rPr lang="de-DE"/>
              <a:pPr/>
              <a:t>14</a:t>
            </a:fld>
            <a:endParaRPr lang="de-DE" dirty="0"/>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pPr>
              <a:tabLst>
                <a:tab pos="1236663" algn="l"/>
              </a:tabLst>
            </a:pPr>
            <a:r>
              <a:rPr lang="de-DE" dirty="0"/>
              <a:t>Neurogene Schmerzen sind klinisch identifizierbar.</a:t>
            </a:r>
          </a:p>
          <a:p>
            <a:pPr>
              <a:tabLst>
                <a:tab pos="1236663" algn="l"/>
              </a:tabLst>
            </a:pPr>
            <a:r>
              <a:rPr lang="de-DE" dirty="0" err="1"/>
              <a:t>Allodynie</a:t>
            </a:r>
            <a:r>
              <a:rPr lang="de-DE" dirty="0"/>
              <a:t> (Schmerz, welcher durch einen Stimulus verursacht wird, der normalerweise keinen Schmerz provoziert) ist pathognomonisch für einen neurogenen Befall.</a:t>
            </a:r>
          </a:p>
          <a:p>
            <a:pPr>
              <a:tabLst>
                <a:tab pos="1236663" algn="l"/>
              </a:tabLst>
            </a:pPr>
            <a:r>
              <a:rPr lang="de-DE" dirty="0"/>
              <a:t>Bei </a:t>
            </a:r>
            <a:r>
              <a:rPr lang="de-DE" dirty="0" err="1"/>
              <a:t>Allodynien</a:t>
            </a:r>
            <a:r>
              <a:rPr lang="de-DE" dirty="0"/>
              <a:t> sind die Manifestationen der Schmerzen semiologisch gesehen sehr verschieden.</a:t>
            </a:r>
          </a:p>
          <a:p>
            <a:pPr>
              <a:tabLst>
                <a:tab pos="1236663" algn="l"/>
              </a:tabLst>
            </a:pPr>
            <a:r>
              <a:rPr lang="de-DE" dirty="0"/>
              <a:t>Klassischerweise unterscheidet man:	</a:t>
            </a:r>
          </a:p>
          <a:p>
            <a:pPr>
              <a:tabLst>
                <a:tab pos="1236663" algn="l"/>
              </a:tabLst>
            </a:pPr>
            <a:r>
              <a:rPr lang="de-DE" dirty="0"/>
              <a:t>• Dysästhesie 	(schmerzhafte Missempfindung als eine durch 		inadäquaten Reiz ausgelöste Wahrnehmung)	</a:t>
            </a:r>
          </a:p>
          <a:p>
            <a:pPr>
              <a:tabLst>
                <a:tab pos="1236663" algn="l"/>
              </a:tabLst>
            </a:pPr>
            <a:r>
              <a:rPr lang="de-DE" dirty="0"/>
              <a:t>• Hyperästhesie 	(übersteigerte Empfindlichkeit auf Berührungsreize)</a:t>
            </a:r>
            <a:br>
              <a:rPr lang="de-DE" dirty="0"/>
            </a:br>
            <a:r>
              <a:rPr lang="de-DE" dirty="0"/>
              <a:t>• Hyperalgesie 	(übersteigerte Empfindlichkeit auf Schmerz als 		Sonderform der Hyperästhesie)</a:t>
            </a:r>
          </a:p>
          <a:p>
            <a:pPr>
              <a:tabLst>
                <a:tab pos="1236663" algn="l"/>
              </a:tabLst>
            </a:pPr>
            <a:r>
              <a:rPr lang="de-DE" dirty="0"/>
              <a:t>• </a:t>
            </a:r>
            <a:r>
              <a:rPr lang="de-DE" dirty="0" err="1"/>
              <a:t>Hyperpathie</a:t>
            </a:r>
            <a:r>
              <a:rPr lang="de-DE" dirty="0"/>
              <a:t>	(Sensibilitätsstörung als Überempfindlichkeit gegen-	über allen örtlichen Reizen - wobei aber die 		Schmerzreizschwelle im Gegensatz zur </a:t>
            </a:r>
            <a:r>
              <a:rPr lang="de-DE" dirty="0" err="1"/>
              <a:t>herabge</a:t>
            </a:r>
            <a:r>
              <a:rPr lang="de-DE" dirty="0"/>
              <a:t>-		setzten Reizschwelle bei Hyperalgesie erhöht ist)</a:t>
            </a:r>
          </a:p>
          <a:p>
            <a:pPr>
              <a:tabLst>
                <a:tab pos="1236663" algn="l"/>
              </a:tabLst>
            </a:pPr>
            <a:r>
              <a:rPr lang="de-DE" dirty="0"/>
              <a:t>• Parästhesie	(Fehlempfindung der Haut in Form von Kribbeln, 		Ameisenlaufen, </a:t>
            </a:r>
            <a:r>
              <a:rPr lang="de-DE" dirty="0" err="1"/>
              <a:t>evt</a:t>
            </a:r>
            <a:r>
              <a:rPr lang="de-DE" dirty="0"/>
              <a:t>. auch mit Schmerzcharakter, oft 	synonym gebraucht für Dysästhesie)</a:t>
            </a:r>
          </a:p>
          <a:p>
            <a:pPr>
              <a:tabLst>
                <a:tab pos="1236663" algn="l"/>
              </a:tabLst>
            </a:pPr>
            <a:r>
              <a:rPr lang="de-DE" dirty="0"/>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D6A498-AC6C-BB49-8CD6-E66E2EDF077F}" type="slidenum">
              <a:rPr lang="de-DE"/>
              <a:pPr/>
              <a:t>15</a:t>
            </a:fld>
            <a:endParaRPr lang="de-DE"/>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r>
              <a:rPr lang="de-DE" sz="1000"/>
              <a:t>Die Diagnose des Schmerzes bedingt die Bereitschaft zum Anhören des Patienten.</a:t>
            </a:r>
            <a:br>
              <a:rPr lang="de-DE" sz="1000"/>
            </a:br>
            <a:r>
              <a:rPr lang="de-DE" sz="1000"/>
              <a:t>Ist diese Bedingung einmal erfüllt, wird eine Befragung durchgeführt, welche Anamnese und Lokalisierung des Schmerzes zum Ziel hat. Die Anamnese des Schmerzes umfasst:</a:t>
            </a:r>
          </a:p>
          <a:p>
            <a:pPr>
              <a:buFontTx/>
              <a:buChar char="•"/>
            </a:pPr>
            <a:r>
              <a:rPr lang="de-DE" sz="1000"/>
              <a:t> Beginn</a:t>
            </a:r>
          </a:p>
          <a:p>
            <a:pPr>
              <a:buFontTx/>
              <a:buChar char="•"/>
            </a:pPr>
            <a:r>
              <a:rPr lang="de-DE" sz="1000"/>
              <a:t> Merkmale des Initialschmerzes</a:t>
            </a:r>
          </a:p>
          <a:p>
            <a:pPr>
              <a:buFontTx/>
              <a:buChar char="•"/>
            </a:pPr>
            <a:r>
              <a:rPr lang="de-DE" sz="1000"/>
              <a:t> durchgeführte Untersuchungen</a:t>
            </a:r>
          </a:p>
          <a:p>
            <a:pPr>
              <a:buFontTx/>
              <a:buChar char="•"/>
            </a:pPr>
            <a:r>
              <a:rPr lang="de-DE" sz="1000"/>
              <a:t> gestellte Diagnosen</a:t>
            </a:r>
          </a:p>
          <a:p>
            <a:pPr>
              <a:buFontTx/>
              <a:buChar char="•"/>
            </a:pPr>
            <a:r>
              <a:rPr lang="de-DE" sz="1000"/>
              <a:t> bisherige Behandlung (Dosen, Art der Einnahme, erreichte Linderung).</a:t>
            </a:r>
          </a:p>
          <a:p>
            <a:r>
              <a:rPr lang="de-DE" sz="1000"/>
              <a:t>Die Untersuchung eruiert, wie der Schmerz begonnen und wie er sich entwickelt hat. Ist der Schmerz lokalisiert oder generalisiert?</a:t>
            </a:r>
            <a:br>
              <a:rPr lang="de-DE" sz="1000"/>
            </a:br>
            <a:r>
              <a:rPr lang="de-DE" sz="1000"/>
              <a:t>Danach wird der Schmerz mit spezifischen Instrumenten eingeschätzt.</a:t>
            </a:r>
            <a:br>
              <a:rPr lang="de-DE" sz="1000"/>
            </a:br>
            <a:r>
              <a:rPr lang="de-DE" sz="1000"/>
              <a:t>Die Intensität des Schmerzes wird gemessen; Verschlimmerungs- oder Verbesse-rungsfaktoren werden gesucht; die aktuellen Behandlungen werden aufgeschrieben (Dosen, Art der Einnahme, erreichte Linderung). Die klinische Untersuchung des Schmerzpatienten wird sehr sorgfältig und detailliert durchgeführt.</a:t>
            </a:r>
            <a:br>
              <a:rPr lang="de-DE" sz="1000"/>
            </a:br>
            <a:r>
              <a:rPr lang="de-DE" sz="1000"/>
              <a:t/>
            </a:r>
            <a:br>
              <a:rPr lang="de-DE" sz="1000"/>
            </a:br>
            <a:r>
              <a:rPr lang="de-DE" sz="1000"/>
              <a:t>Zusätzliche Untersuchungen werden, falls nötig, durchgeführt. Die kognitiven, affek-tiven und verhaltensbezogenen Auswirkungen des Schmerzes sowohl auf den Patienten wie auf die Familie werden festgehalten.</a:t>
            </a:r>
            <a:br>
              <a:rPr lang="de-DE" sz="1000"/>
            </a:br>
            <a:r>
              <a:rPr lang="de-DE" sz="1000"/>
              <a:t>In jedem Fall muss schnell behandelt werden, dies ohne Abwarten der Ergebnisse der verschiedenen Untersuchungen. Eventuell muss die Behandlung diesen Ergebnissen entsprechend angepasst werden.</a:t>
            </a:r>
            <a:br>
              <a:rPr lang="de-DE" sz="1000"/>
            </a:br>
            <a:endParaRPr lang="de-DE" sz="11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446A4E-A7A6-7A45-A859-0E097E24A3A2}" type="slidenum">
              <a:rPr lang="de-DE"/>
              <a:pPr/>
              <a:t>16</a:t>
            </a:fld>
            <a:endParaRPr lang="de-DE"/>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de-DE" dirty="0"/>
              <a:t>Die numerische Skala wird durch eine Note zwischen 0 und 10 bewertet, welche der Patient zum Ausdrücken seiner globalen Schmerzen aussucht, wobei 0 für keine Schmerzen steht und 10 für unerträgliche Schmerzen.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
        <p:nvSpPr>
          <p:cNvPr id="4" name="Datumsplatzhalter 3"/>
          <p:cNvSpPr>
            <a:spLocks noGrp="1"/>
          </p:cNvSpPr>
          <p:nvPr>
            <p:ph type="dt" sz="half" idx="10"/>
          </p:nvPr>
        </p:nvSpPr>
        <p:spPr/>
        <p:txBody>
          <a:bodyPr/>
          <a:lstStyle/>
          <a:p>
            <a:fld id="{55438BB5-94EF-9D46-B813-5BA013962A92}" type="datetimeFigureOut">
              <a:rPr lang="de-DE" smtClean="0"/>
              <a:pPr/>
              <a:t>13.11.14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55438BB5-94EF-9D46-B813-5BA013962A92}" type="datetimeFigureOut">
              <a:rPr lang="de-DE" smtClean="0"/>
              <a:pPr/>
              <a:t>13.11.14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55438BB5-94EF-9D46-B813-5BA013962A92}" type="datetimeFigureOut">
              <a:rPr lang="de-DE" smtClean="0"/>
              <a:pPr/>
              <a:t>13.11.14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55438BB5-94EF-9D46-B813-5BA013962A92}" type="datetimeFigureOut">
              <a:rPr lang="de-DE" smtClean="0"/>
              <a:pPr/>
              <a:t>13.11.14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
        <p:nvSpPr>
          <p:cNvPr id="4" name="Datumsplatzhalter 3"/>
          <p:cNvSpPr>
            <a:spLocks noGrp="1"/>
          </p:cNvSpPr>
          <p:nvPr>
            <p:ph type="dt" sz="half" idx="10"/>
          </p:nvPr>
        </p:nvSpPr>
        <p:spPr/>
        <p:txBody>
          <a:bodyPr/>
          <a:lstStyle/>
          <a:p>
            <a:fld id="{55438BB5-94EF-9D46-B813-5BA013962A92}" type="datetimeFigureOut">
              <a:rPr lang="de-DE" smtClean="0"/>
              <a:pPr/>
              <a:t>13.11.14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55438BB5-94EF-9D46-B813-5BA013962A92}" type="datetimeFigureOut">
              <a:rPr lang="de-DE" smtClean="0"/>
              <a:pPr/>
              <a:t>13.11.14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55438BB5-94EF-9D46-B813-5BA013962A92}" type="datetimeFigureOut">
              <a:rPr lang="de-DE" smtClean="0"/>
              <a:pPr/>
              <a:t>13.11.14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sz="half" idx="10"/>
          </p:nvPr>
        </p:nvSpPr>
        <p:spPr/>
        <p:txBody>
          <a:bodyPr/>
          <a:lstStyle/>
          <a:p>
            <a:fld id="{55438BB5-94EF-9D46-B813-5BA013962A92}" type="datetimeFigureOut">
              <a:rPr lang="de-DE" smtClean="0"/>
              <a:pPr/>
              <a:t>13.11.14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5438BB5-94EF-9D46-B813-5BA013962A92}" type="datetimeFigureOut">
              <a:rPr lang="de-DE" smtClean="0"/>
              <a:pPr/>
              <a:t>13.11.14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55438BB5-94EF-9D46-B813-5BA013962A92}" type="datetimeFigureOut">
              <a:rPr lang="de-DE" smtClean="0"/>
              <a:pPr/>
              <a:t>13.11.14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55438BB5-94EF-9D46-B813-5BA013962A92}" type="datetimeFigureOut">
              <a:rPr lang="de-DE" smtClean="0"/>
              <a:pPr/>
              <a:t>13.11.14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9BBC40C-1EA2-5B45-A784-DE14B40F94F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438BB5-94EF-9D46-B813-5BA013962A92}" type="datetimeFigureOut">
              <a:rPr lang="de-DE" smtClean="0"/>
              <a:pPr/>
              <a:t>13.11.14</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BBC40C-1EA2-5B45-A784-DE14B40F94F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3830" y="2105319"/>
            <a:ext cx="7772400" cy="1470025"/>
          </a:xfrm>
        </p:spPr>
        <p:txBody>
          <a:bodyPr>
            <a:noAutofit/>
          </a:bodyPr>
          <a:lstStyle/>
          <a:p>
            <a:r>
              <a:rPr lang="en-GB" sz="6600" b="1" dirty="0" smtClean="0"/>
              <a:t>Optimal</a:t>
            </a:r>
            <a:br>
              <a:rPr lang="en-GB" sz="6600" b="1" dirty="0" smtClean="0"/>
            </a:br>
            <a:r>
              <a:rPr lang="en-GB" sz="6600" b="1" dirty="0" smtClean="0"/>
              <a:t>Pain Therapy</a:t>
            </a:r>
            <a:r>
              <a:rPr lang="de-DE" sz="6600" b="1" dirty="0" smtClean="0"/>
              <a:t/>
            </a:r>
            <a:br>
              <a:rPr lang="de-DE" sz="6600" b="1" dirty="0" smtClean="0"/>
            </a:br>
            <a:endParaRPr lang="de-DE" sz="3200" dirty="0"/>
          </a:p>
        </p:txBody>
      </p:sp>
      <p:sp>
        <p:nvSpPr>
          <p:cNvPr id="3" name="Untertitel 2"/>
          <p:cNvSpPr>
            <a:spLocks noGrp="1"/>
          </p:cNvSpPr>
          <p:nvPr>
            <p:ph type="subTitle" idx="1"/>
          </p:nvPr>
        </p:nvSpPr>
        <p:spPr>
          <a:xfrm>
            <a:off x="1371600" y="5301208"/>
            <a:ext cx="6400800" cy="648072"/>
          </a:xfrm>
        </p:spPr>
        <p:txBody>
          <a:bodyPr>
            <a:normAutofit/>
          </a:bodyPr>
          <a:lstStyle/>
          <a:p>
            <a:r>
              <a:rPr lang="de-DE" dirty="0"/>
              <a:t>d</a:t>
            </a:r>
            <a:r>
              <a:rPr lang="de-DE" dirty="0" smtClean="0"/>
              <a:t>aniel.bueche@kssg.ch</a:t>
            </a:r>
            <a:endParaRPr lang="de-DE"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6" name="Rectangle 1036"/>
          <p:cNvSpPr>
            <a:spLocks noChangeArrowheads="1"/>
          </p:cNvSpPr>
          <p:nvPr/>
        </p:nvSpPr>
        <p:spPr bwMode="auto">
          <a:xfrm>
            <a:off x="5702300" y="4406901"/>
            <a:ext cx="2980267" cy="1569660"/>
          </a:xfrm>
          <a:prstGeom prst="rect">
            <a:avLst/>
          </a:prstGeom>
          <a:noFill/>
          <a:ln w="9525">
            <a:noFill/>
            <a:miter lim="800000"/>
            <a:headEnd/>
            <a:tailEnd/>
          </a:ln>
          <a:effectLst/>
        </p:spPr>
        <p:txBody>
          <a:bodyPr>
            <a:prstTxWarp prst="textNoShape">
              <a:avLst/>
            </a:prstTxWarp>
            <a:spAutoFit/>
          </a:bodyPr>
          <a:lstStyle/>
          <a:p>
            <a:r>
              <a:rPr lang="en-GB" sz="2400" dirty="0" smtClean="0"/>
              <a:t>Pain without any connection to the cancer or cancer therapy</a:t>
            </a:r>
            <a:endParaRPr lang="en-GB" sz="2400" dirty="0"/>
          </a:p>
        </p:txBody>
      </p:sp>
      <p:sp>
        <p:nvSpPr>
          <p:cNvPr id="42000" name="Rectangle 1040"/>
          <p:cNvSpPr>
            <a:spLocks noChangeArrowheads="1"/>
          </p:cNvSpPr>
          <p:nvPr/>
        </p:nvSpPr>
        <p:spPr bwMode="auto">
          <a:xfrm>
            <a:off x="5702300" y="2438401"/>
            <a:ext cx="2980267" cy="461665"/>
          </a:xfrm>
          <a:prstGeom prst="rect">
            <a:avLst/>
          </a:prstGeom>
          <a:noFill/>
          <a:ln w="9525">
            <a:noFill/>
            <a:miter lim="800000"/>
            <a:headEnd/>
            <a:tailEnd/>
          </a:ln>
          <a:effectLst/>
        </p:spPr>
        <p:txBody>
          <a:bodyPr>
            <a:prstTxWarp prst="textNoShape">
              <a:avLst/>
            </a:prstTxWarp>
            <a:spAutoFit/>
          </a:bodyPr>
          <a:lstStyle/>
          <a:p>
            <a:r>
              <a:rPr lang="en-GB" sz="2400" dirty="0" smtClean="0"/>
              <a:t>Cancer therapy</a:t>
            </a:r>
            <a:endParaRPr lang="en-GB" sz="2400" dirty="0"/>
          </a:p>
        </p:txBody>
      </p:sp>
      <p:sp>
        <p:nvSpPr>
          <p:cNvPr id="42002" name="Rectangle 1042"/>
          <p:cNvSpPr>
            <a:spLocks noChangeArrowheads="1"/>
          </p:cNvSpPr>
          <p:nvPr/>
        </p:nvSpPr>
        <p:spPr bwMode="auto">
          <a:xfrm>
            <a:off x="812800" y="3101976"/>
            <a:ext cx="1828800" cy="461665"/>
          </a:xfrm>
          <a:prstGeom prst="rect">
            <a:avLst/>
          </a:prstGeom>
          <a:noFill/>
          <a:ln w="9525">
            <a:noFill/>
            <a:miter lim="800000"/>
            <a:headEnd/>
            <a:tailEnd/>
          </a:ln>
          <a:effectLst/>
        </p:spPr>
        <p:txBody>
          <a:bodyPr>
            <a:prstTxWarp prst="textNoShape">
              <a:avLst/>
            </a:prstTxWarp>
            <a:spAutoFit/>
          </a:bodyPr>
          <a:lstStyle/>
          <a:p>
            <a:r>
              <a:rPr lang="en-GB" sz="2400" dirty="0" smtClean="0"/>
              <a:t>Cancer itself</a:t>
            </a:r>
          </a:p>
        </p:txBody>
      </p:sp>
      <p:pic>
        <p:nvPicPr>
          <p:cNvPr id="42010" name="Picture 1050" descr="Camembert 2.3.gif                                              00002DFDBentley                        B4DC406A:"/>
          <p:cNvPicPr>
            <a:picLocks noChangeAspect="1" noChangeArrowheads="1"/>
          </p:cNvPicPr>
          <p:nvPr/>
        </p:nvPicPr>
        <p:blipFill>
          <a:blip r:embed="rId3"/>
          <a:srcRect/>
          <a:stretch>
            <a:fillRect/>
          </a:stretch>
        </p:blipFill>
        <p:spPr bwMode="auto">
          <a:xfrm>
            <a:off x="2438400" y="2590800"/>
            <a:ext cx="2833511" cy="2413000"/>
          </a:xfrm>
          <a:prstGeom prst="rect">
            <a:avLst/>
          </a:prstGeom>
          <a:noFill/>
        </p:spPr>
      </p:pic>
      <p:sp>
        <p:nvSpPr>
          <p:cNvPr id="42011" name="Text Box 1051"/>
          <p:cNvSpPr txBox="1">
            <a:spLocks noChangeArrowheads="1"/>
          </p:cNvSpPr>
          <p:nvPr/>
        </p:nvSpPr>
        <p:spPr bwMode="auto">
          <a:xfrm>
            <a:off x="2844800" y="3581401"/>
            <a:ext cx="1490133" cy="549275"/>
          </a:xfrm>
          <a:prstGeom prst="rect">
            <a:avLst/>
          </a:prstGeom>
          <a:noFill/>
          <a:ln w="9525">
            <a:noFill/>
            <a:miter lim="800000"/>
            <a:headEnd/>
            <a:tailEnd/>
          </a:ln>
          <a:effectLst/>
        </p:spPr>
        <p:txBody>
          <a:bodyPr>
            <a:prstTxWarp prst="textNoShape">
              <a:avLst/>
            </a:prstTxWarp>
            <a:spAutoFit/>
          </a:bodyPr>
          <a:lstStyle/>
          <a:p>
            <a:pPr>
              <a:spcBef>
                <a:spcPct val="50000"/>
              </a:spcBef>
            </a:pPr>
            <a:r>
              <a:rPr lang="de-DE" sz="3000" b="1" dirty="0"/>
              <a:t>70 %</a:t>
            </a:r>
          </a:p>
        </p:txBody>
      </p:sp>
      <p:sp>
        <p:nvSpPr>
          <p:cNvPr id="42012" name="Text Box 1052"/>
          <p:cNvSpPr txBox="1">
            <a:spLocks noChangeArrowheads="1"/>
          </p:cNvSpPr>
          <p:nvPr/>
        </p:nvSpPr>
        <p:spPr bwMode="auto">
          <a:xfrm>
            <a:off x="3996267" y="2743201"/>
            <a:ext cx="1490133" cy="54927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de-DE" sz="3000" b="1" dirty="0"/>
              <a:t>20 %</a:t>
            </a:r>
          </a:p>
        </p:txBody>
      </p:sp>
      <p:sp>
        <p:nvSpPr>
          <p:cNvPr id="42013" name="Text Box 1053"/>
          <p:cNvSpPr txBox="1">
            <a:spLocks noChangeArrowheads="1"/>
          </p:cNvSpPr>
          <p:nvPr/>
        </p:nvSpPr>
        <p:spPr bwMode="auto">
          <a:xfrm>
            <a:off x="4334934" y="3260726"/>
            <a:ext cx="1490133" cy="549275"/>
          </a:xfrm>
          <a:prstGeom prst="rect">
            <a:avLst/>
          </a:prstGeom>
          <a:noFill/>
          <a:ln w="9525">
            <a:noFill/>
            <a:miter lim="800000"/>
            <a:headEnd/>
            <a:tailEnd/>
          </a:ln>
          <a:effectLst/>
        </p:spPr>
        <p:txBody>
          <a:bodyPr>
            <a:prstTxWarp prst="textNoShape">
              <a:avLst/>
            </a:prstTxWarp>
            <a:spAutoFit/>
          </a:bodyPr>
          <a:lstStyle/>
          <a:p>
            <a:pPr>
              <a:spcBef>
                <a:spcPct val="50000"/>
              </a:spcBef>
            </a:pPr>
            <a:r>
              <a:rPr lang="de-DE" sz="3000" b="1" dirty="0"/>
              <a:t>10 %</a:t>
            </a:r>
          </a:p>
        </p:txBody>
      </p:sp>
      <p:sp>
        <p:nvSpPr>
          <p:cNvPr id="42014" name="Line 1054"/>
          <p:cNvSpPr>
            <a:spLocks noChangeShapeType="1"/>
          </p:cNvSpPr>
          <p:nvPr/>
        </p:nvSpPr>
        <p:spPr bwMode="auto">
          <a:xfrm flipH="1">
            <a:off x="2099733" y="3352800"/>
            <a:ext cx="1151467"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42015" name="Line 1055"/>
          <p:cNvSpPr>
            <a:spLocks noChangeShapeType="1"/>
          </p:cNvSpPr>
          <p:nvPr/>
        </p:nvSpPr>
        <p:spPr bwMode="auto">
          <a:xfrm flipH="1">
            <a:off x="7467600" y="3733800"/>
            <a:ext cx="0" cy="60960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42016" name="Line 1056"/>
          <p:cNvSpPr>
            <a:spLocks noChangeShapeType="1"/>
          </p:cNvSpPr>
          <p:nvPr/>
        </p:nvSpPr>
        <p:spPr bwMode="auto">
          <a:xfrm>
            <a:off x="5215467" y="3733800"/>
            <a:ext cx="745067"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42017" name="Line 1057"/>
          <p:cNvSpPr>
            <a:spLocks noChangeShapeType="1"/>
          </p:cNvSpPr>
          <p:nvPr/>
        </p:nvSpPr>
        <p:spPr bwMode="auto">
          <a:xfrm>
            <a:off x="4538134" y="2743200"/>
            <a:ext cx="1083733"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42018" name="Text Box 1058"/>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Causes of pain in cancer patients</a:t>
            </a:r>
            <a:endParaRPr lang="en-GB" sz="40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2" name="Rectangle 1030"/>
          <p:cNvSpPr>
            <a:spLocks noChangeArrowheads="1"/>
          </p:cNvSpPr>
          <p:nvPr/>
        </p:nvSpPr>
        <p:spPr bwMode="auto">
          <a:xfrm>
            <a:off x="745067" y="2209800"/>
            <a:ext cx="7653867" cy="427038"/>
          </a:xfrm>
          <a:prstGeom prst="rect">
            <a:avLst/>
          </a:prstGeom>
          <a:noFill/>
          <a:ln w="9525">
            <a:noFill/>
            <a:miter lim="800000"/>
            <a:headEnd/>
            <a:tailEnd/>
          </a:ln>
          <a:effectLst/>
        </p:spPr>
        <p:txBody>
          <a:bodyPr lIns="0" tIns="0" rIns="0" bIns="0">
            <a:prstTxWarp prst="textNoShape">
              <a:avLst/>
            </a:prstTxWarp>
          </a:bodyPr>
          <a:lstStyle/>
          <a:p>
            <a:pPr algn="ctr"/>
            <a:r>
              <a:rPr lang="de-DE" sz="2900" b="1">
                <a:solidFill>
                  <a:schemeClr val="bg1"/>
                </a:solidFill>
              </a:rPr>
              <a:t>Zwei grosse physiopathologische Mechanismen</a:t>
            </a:r>
            <a:endParaRPr lang="de-DE" sz="3000" b="1">
              <a:solidFill>
                <a:schemeClr val="bg1"/>
              </a:solidFill>
            </a:endParaRPr>
          </a:p>
        </p:txBody>
      </p:sp>
      <p:sp>
        <p:nvSpPr>
          <p:cNvPr id="45067" name="Rectangle 1035"/>
          <p:cNvSpPr>
            <a:spLocks noChangeArrowheads="1"/>
          </p:cNvSpPr>
          <p:nvPr/>
        </p:nvSpPr>
        <p:spPr bwMode="auto">
          <a:xfrm>
            <a:off x="2099734" y="3303588"/>
            <a:ext cx="1686880" cy="830997"/>
          </a:xfrm>
          <a:prstGeom prst="rect">
            <a:avLst/>
          </a:prstGeom>
          <a:noFill/>
          <a:ln w="9525">
            <a:noFill/>
            <a:miter lim="800000"/>
            <a:headEnd/>
            <a:tailEnd/>
          </a:ln>
          <a:effectLst/>
        </p:spPr>
        <p:txBody>
          <a:bodyPr wrap="none">
            <a:prstTxWarp prst="textNoShape">
              <a:avLst/>
            </a:prstTxWarp>
            <a:spAutoFit/>
          </a:bodyPr>
          <a:lstStyle/>
          <a:p>
            <a:r>
              <a:rPr lang="en-GB" sz="2400" b="1" dirty="0" smtClean="0"/>
              <a:t>Nociceptive </a:t>
            </a:r>
          </a:p>
          <a:p>
            <a:r>
              <a:rPr lang="en-GB" sz="2400" b="1" dirty="0" smtClean="0"/>
              <a:t>pain</a:t>
            </a:r>
            <a:endParaRPr lang="en-GB" sz="2400" b="1" dirty="0"/>
          </a:p>
        </p:txBody>
      </p:sp>
      <p:sp>
        <p:nvSpPr>
          <p:cNvPr id="45069" name="Line 1037"/>
          <p:cNvSpPr>
            <a:spLocks noChangeShapeType="1"/>
          </p:cNvSpPr>
          <p:nvPr/>
        </p:nvSpPr>
        <p:spPr bwMode="auto">
          <a:xfrm>
            <a:off x="2032000" y="3352801"/>
            <a:ext cx="0" cy="1116013"/>
          </a:xfrm>
          <a:prstGeom prst="line">
            <a:avLst/>
          </a:prstGeom>
          <a:noFill/>
          <a:ln w="12700">
            <a:solidFill>
              <a:srgbClr val="FFD91A"/>
            </a:solidFill>
            <a:round/>
            <a:headEnd/>
            <a:tailEnd/>
          </a:ln>
          <a:effectLst/>
        </p:spPr>
        <p:txBody>
          <a:bodyPr wrap="none" anchor="ctr">
            <a:prstTxWarp prst="textNoShape">
              <a:avLst/>
            </a:prstTxWarp>
          </a:bodyPr>
          <a:lstStyle/>
          <a:p>
            <a:endParaRPr lang="de-DE"/>
          </a:p>
        </p:txBody>
      </p:sp>
      <p:sp>
        <p:nvSpPr>
          <p:cNvPr id="45071" name="Rectangle 1039"/>
          <p:cNvSpPr>
            <a:spLocks noChangeArrowheads="1"/>
          </p:cNvSpPr>
          <p:nvPr/>
        </p:nvSpPr>
        <p:spPr bwMode="auto">
          <a:xfrm>
            <a:off x="1545167" y="3465514"/>
            <a:ext cx="469950" cy="707886"/>
          </a:xfrm>
          <a:prstGeom prst="rect">
            <a:avLst/>
          </a:prstGeom>
          <a:noFill/>
          <a:ln w="9525">
            <a:noFill/>
            <a:miter lim="800000"/>
            <a:headEnd/>
            <a:tailEnd/>
          </a:ln>
          <a:effectLst/>
        </p:spPr>
        <p:txBody>
          <a:bodyPr wrap="none">
            <a:prstTxWarp prst="textNoShape">
              <a:avLst/>
            </a:prstTxWarp>
            <a:spAutoFit/>
          </a:bodyPr>
          <a:lstStyle/>
          <a:p>
            <a:r>
              <a:rPr lang="de-DE" sz="4000" b="1" dirty="0">
                <a:solidFill>
                  <a:srgbClr val="FF0000"/>
                </a:solidFill>
              </a:rPr>
              <a:t>1</a:t>
            </a:r>
          </a:p>
        </p:txBody>
      </p:sp>
      <p:sp>
        <p:nvSpPr>
          <p:cNvPr id="45072" name="Rectangle 1040"/>
          <p:cNvSpPr>
            <a:spLocks noChangeArrowheads="1"/>
          </p:cNvSpPr>
          <p:nvPr/>
        </p:nvSpPr>
        <p:spPr bwMode="auto">
          <a:xfrm>
            <a:off x="5431368" y="3303588"/>
            <a:ext cx="1775696" cy="923330"/>
          </a:xfrm>
          <a:prstGeom prst="rect">
            <a:avLst/>
          </a:prstGeom>
          <a:noFill/>
          <a:ln w="9525">
            <a:noFill/>
            <a:miter lim="800000"/>
            <a:headEnd/>
            <a:tailEnd/>
          </a:ln>
          <a:effectLst/>
        </p:spPr>
        <p:txBody>
          <a:bodyPr wrap="none">
            <a:prstTxWarp prst="textNoShape">
              <a:avLst/>
            </a:prstTxWarp>
            <a:spAutoFit/>
          </a:bodyPr>
          <a:lstStyle/>
          <a:p>
            <a:pPr>
              <a:spcAft>
                <a:spcPct val="25000"/>
              </a:spcAft>
            </a:pPr>
            <a:r>
              <a:rPr lang="en-GB" sz="2400" b="1" dirty="0" smtClean="0"/>
              <a:t>Neuropathic </a:t>
            </a:r>
          </a:p>
          <a:p>
            <a:pPr>
              <a:spcAft>
                <a:spcPct val="25000"/>
              </a:spcAft>
            </a:pPr>
            <a:r>
              <a:rPr lang="en-GB" sz="2400" b="1" dirty="0" smtClean="0"/>
              <a:t>pain</a:t>
            </a:r>
          </a:p>
        </p:txBody>
      </p:sp>
      <p:sp>
        <p:nvSpPr>
          <p:cNvPr id="45073" name="Line 1041"/>
          <p:cNvSpPr>
            <a:spLocks noChangeShapeType="1"/>
          </p:cNvSpPr>
          <p:nvPr/>
        </p:nvSpPr>
        <p:spPr bwMode="auto">
          <a:xfrm>
            <a:off x="5363634" y="3352801"/>
            <a:ext cx="0" cy="1116013"/>
          </a:xfrm>
          <a:prstGeom prst="line">
            <a:avLst/>
          </a:prstGeom>
          <a:noFill/>
          <a:ln w="12700">
            <a:solidFill>
              <a:srgbClr val="FFD91A"/>
            </a:solidFill>
            <a:round/>
            <a:headEnd/>
            <a:tailEnd/>
          </a:ln>
          <a:effectLst/>
        </p:spPr>
        <p:txBody>
          <a:bodyPr wrap="none" anchor="ctr">
            <a:prstTxWarp prst="textNoShape">
              <a:avLst/>
            </a:prstTxWarp>
          </a:bodyPr>
          <a:lstStyle/>
          <a:p>
            <a:endParaRPr lang="de-DE"/>
          </a:p>
        </p:txBody>
      </p:sp>
      <p:sp>
        <p:nvSpPr>
          <p:cNvPr id="45074" name="Rectangle 1042"/>
          <p:cNvSpPr>
            <a:spLocks noChangeArrowheads="1"/>
          </p:cNvSpPr>
          <p:nvPr/>
        </p:nvSpPr>
        <p:spPr bwMode="auto">
          <a:xfrm>
            <a:off x="4876800" y="3465514"/>
            <a:ext cx="469950" cy="707886"/>
          </a:xfrm>
          <a:prstGeom prst="rect">
            <a:avLst/>
          </a:prstGeom>
          <a:noFill/>
          <a:ln w="9525">
            <a:noFill/>
            <a:miter lim="800000"/>
            <a:headEnd/>
            <a:tailEnd/>
          </a:ln>
          <a:effectLst/>
        </p:spPr>
        <p:txBody>
          <a:bodyPr wrap="none">
            <a:prstTxWarp prst="textNoShape">
              <a:avLst/>
            </a:prstTxWarp>
            <a:spAutoFit/>
          </a:bodyPr>
          <a:lstStyle/>
          <a:p>
            <a:r>
              <a:rPr lang="de-DE" sz="4000" b="1" dirty="0">
                <a:solidFill>
                  <a:srgbClr val="FF0000"/>
                </a:solidFill>
              </a:rPr>
              <a:t>2</a:t>
            </a:r>
          </a:p>
        </p:txBody>
      </p:sp>
      <p:sp>
        <p:nvSpPr>
          <p:cNvPr id="45076" name="Rectangle 1044"/>
          <p:cNvSpPr>
            <a:spLocks noChangeArrowheads="1"/>
          </p:cNvSpPr>
          <p:nvPr/>
        </p:nvSpPr>
        <p:spPr bwMode="auto">
          <a:xfrm>
            <a:off x="880534" y="5181600"/>
            <a:ext cx="7382933" cy="914400"/>
          </a:xfrm>
          <a:prstGeom prst="rect">
            <a:avLst/>
          </a:prstGeom>
          <a:noFill/>
          <a:ln w="9525">
            <a:noFill/>
            <a:miter lim="800000"/>
            <a:headEnd/>
            <a:tailEnd/>
          </a:ln>
          <a:effectLst/>
        </p:spPr>
        <p:txBody>
          <a:bodyPr>
            <a:prstTxWarp prst="textNoShape">
              <a:avLst/>
            </a:prstTxWarp>
          </a:bodyPr>
          <a:lstStyle/>
          <a:p>
            <a:pPr algn="ctr"/>
            <a:r>
              <a:rPr lang="en-GB" sz="3000" b="1" dirty="0" smtClean="0">
                <a:solidFill>
                  <a:srgbClr val="FF0000"/>
                </a:solidFill>
              </a:rPr>
              <a:t>often mixed pain</a:t>
            </a:r>
            <a:endParaRPr lang="en-GB" sz="3000" b="1" dirty="0">
              <a:solidFill>
                <a:srgbClr val="FF0000"/>
              </a:solidFill>
            </a:endParaRPr>
          </a:p>
        </p:txBody>
      </p:sp>
      <p:sp>
        <p:nvSpPr>
          <p:cNvPr id="45077" name="Text Box 1045"/>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400" dirty="0" smtClean="0"/>
              <a:t>Pathophysiology </a:t>
            </a:r>
            <a:br>
              <a:rPr lang="en-GB" sz="4400" dirty="0" smtClean="0"/>
            </a:br>
            <a:r>
              <a:rPr lang="en-GB" sz="4400" dirty="0" smtClean="0"/>
              <a:t>how to differentiate the pain</a:t>
            </a:r>
            <a:endParaRPr lang="en-GB" sz="44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2" name="Rectangle 1030"/>
          <p:cNvSpPr>
            <a:spLocks noChangeArrowheads="1"/>
          </p:cNvSpPr>
          <p:nvPr/>
        </p:nvSpPr>
        <p:spPr bwMode="auto">
          <a:xfrm>
            <a:off x="745067" y="2209800"/>
            <a:ext cx="7653867" cy="427038"/>
          </a:xfrm>
          <a:prstGeom prst="rect">
            <a:avLst/>
          </a:prstGeom>
          <a:noFill/>
          <a:ln w="9525">
            <a:noFill/>
            <a:miter lim="800000"/>
            <a:headEnd/>
            <a:tailEnd/>
          </a:ln>
          <a:effectLst/>
        </p:spPr>
        <p:txBody>
          <a:bodyPr lIns="0" tIns="0" rIns="0" bIns="0">
            <a:prstTxWarp prst="textNoShape">
              <a:avLst/>
            </a:prstTxWarp>
          </a:bodyPr>
          <a:lstStyle/>
          <a:p>
            <a:pPr algn="ctr"/>
            <a:r>
              <a:rPr lang="de-DE" sz="2900" b="1" dirty="0">
                <a:solidFill>
                  <a:schemeClr val="bg1"/>
                </a:solidFill>
              </a:rPr>
              <a:t>Zwei </a:t>
            </a:r>
            <a:r>
              <a:rPr lang="de-DE" sz="2900" b="1" dirty="0" err="1">
                <a:solidFill>
                  <a:schemeClr val="bg1"/>
                </a:solidFill>
              </a:rPr>
              <a:t>grosse</a:t>
            </a:r>
            <a:r>
              <a:rPr lang="de-DE" sz="2900" b="1" dirty="0">
                <a:solidFill>
                  <a:schemeClr val="bg1"/>
                </a:solidFill>
              </a:rPr>
              <a:t> physiopathologische Mechanismen</a:t>
            </a:r>
            <a:endParaRPr lang="de-DE" sz="3000" b="1" dirty="0">
              <a:solidFill>
                <a:schemeClr val="bg1"/>
              </a:solidFill>
            </a:endParaRPr>
          </a:p>
        </p:txBody>
      </p:sp>
      <p:sp>
        <p:nvSpPr>
          <p:cNvPr id="45067" name="Rectangle 1035"/>
          <p:cNvSpPr>
            <a:spLocks noChangeArrowheads="1"/>
          </p:cNvSpPr>
          <p:nvPr/>
        </p:nvSpPr>
        <p:spPr bwMode="auto">
          <a:xfrm>
            <a:off x="2099734" y="3303588"/>
            <a:ext cx="892191" cy="830997"/>
          </a:xfrm>
          <a:prstGeom prst="rect">
            <a:avLst/>
          </a:prstGeom>
          <a:noFill/>
          <a:ln w="9525">
            <a:noFill/>
            <a:miter lim="800000"/>
            <a:headEnd/>
            <a:tailEnd/>
          </a:ln>
          <a:effectLst/>
        </p:spPr>
        <p:txBody>
          <a:bodyPr wrap="none">
            <a:prstTxWarp prst="textNoShape">
              <a:avLst/>
            </a:prstTxWarp>
            <a:spAutoFit/>
          </a:bodyPr>
          <a:lstStyle/>
          <a:p>
            <a:r>
              <a:rPr lang="en-GB" sz="2400" b="1" dirty="0" smtClean="0"/>
              <a:t>acute</a:t>
            </a:r>
          </a:p>
          <a:p>
            <a:r>
              <a:rPr lang="en-GB" sz="2400" b="1" dirty="0" smtClean="0"/>
              <a:t>pain</a:t>
            </a:r>
            <a:endParaRPr lang="en-GB" sz="2400" b="1" dirty="0"/>
          </a:p>
        </p:txBody>
      </p:sp>
      <p:sp>
        <p:nvSpPr>
          <p:cNvPr id="45069" name="Line 1037"/>
          <p:cNvSpPr>
            <a:spLocks noChangeShapeType="1"/>
          </p:cNvSpPr>
          <p:nvPr/>
        </p:nvSpPr>
        <p:spPr bwMode="auto">
          <a:xfrm>
            <a:off x="2032000" y="3352801"/>
            <a:ext cx="0" cy="1116013"/>
          </a:xfrm>
          <a:prstGeom prst="line">
            <a:avLst/>
          </a:prstGeom>
          <a:noFill/>
          <a:ln w="12700">
            <a:solidFill>
              <a:srgbClr val="FFD91A"/>
            </a:solidFill>
            <a:round/>
            <a:headEnd/>
            <a:tailEnd/>
          </a:ln>
          <a:effectLst/>
        </p:spPr>
        <p:txBody>
          <a:bodyPr wrap="none" anchor="ctr">
            <a:prstTxWarp prst="textNoShape">
              <a:avLst/>
            </a:prstTxWarp>
          </a:bodyPr>
          <a:lstStyle/>
          <a:p>
            <a:endParaRPr lang="de-DE"/>
          </a:p>
        </p:txBody>
      </p:sp>
      <p:sp>
        <p:nvSpPr>
          <p:cNvPr id="45071" name="Rectangle 1039"/>
          <p:cNvSpPr>
            <a:spLocks noChangeArrowheads="1"/>
          </p:cNvSpPr>
          <p:nvPr/>
        </p:nvSpPr>
        <p:spPr bwMode="auto">
          <a:xfrm>
            <a:off x="1545167" y="3465514"/>
            <a:ext cx="469950" cy="707886"/>
          </a:xfrm>
          <a:prstGeom prst="rect">
            <a:avLst/>
          </a:prstGeom>
          <a:noFill/>
          <a:ln w="9525">
            <a:noFill/>
            <a:miter lim="800000"/>
            <a:headEnd/>
            <a:tailEnd/>
          </a:ln>
          <a:effectLst/>
        </p:spPr>
        <p:txBody>
          <a:bodyPr wrap="none">
            <a:prstTxWarp prst="textNoShape">
              <a:avLst/>
            </a:prstTxWarp>
            <a:spAutoFit/>
          </a:bodyPr>
          <a:lstStyle/>
          <a:p>
            <a:r>
              <a:rPr lang="de-DE" sz="4000" b="1" dirty="0">
                <a:solidFill>
                  <a:srgbClr val="FF0000"/>
                </a:solidFill>
              </a:rPr>
              <a:t>1</a:t>
            </a:r>
          </a:p>
        </p:txBody>
      </p:sp>
      <p:sp>
        <p:nvSpPr>
          <p:cNvPr id="45072" name="Rectangle 1040"/>
          <p:cNvSpPr>
            <a:spLocks noChangeArrowheads="1"/>
          </p:cNvSpPr>
          <p:nvPr/>
        </p:nvSpPr>
        <p:spPr bwMode="auto">
          <a:xfrm>
            <a:off x="5431368" y="3303588"/>
            <a:ext cx="1123024" cy="830997"/>
          </a:xfrm>
          <a:prstGeom prst="rect">
            <a:avLst/>
          </a:prstGeom>
          <a:noFill/>
          <a:ln w="9525">
            <a:noFill/>
            <a:miter lim="800000"/>
            <a:headEnd/>
            <a:tailEnd/>
          </a:ln>
          <a:effectLst/>
        </p:spPr>
        <p:txBody>
          <a:bodyPr wrap="none">
            <a:prstTxWarp prst="textNoShape">
              <a:avLst/>
            </a:prstTxWarp>
            <a:spAutoFit/>
          </a:bodyPr>
          <a:lstStyle/>
          <a:p>
            <a:pPr>
              <a:spcAft>
                <a:spcPct val="25000"/>
              </a:spcAft>
            </a:pPr>
            <a:r>
              <a:rPr lang="en-GB" sz="2400" b="1" dirty="0" smtClean="0"/>
              <a:t>chronic </a:t>
            </a:r>
            <a:br>
              <a:rPr lang="en-GB" sz="2400" b="1" dirty="0" smtClean="0"/>
            </a:br>
            <a:r>
              <a:rPr lang="en-GB" sz="2400" b="1" dirty="0" smtClean="0"/>
              <a:t>pain</a:t>
            </a:r>
          </a:p>
        </p:txBody>
      </p:sp>
      <p:sp>
        <p:nvSpPr>
          <p:cNvPr id="45073" name="Line 1041"/>
          <p:cNvSpPr>
            <a:spLocks noChangeShapeType="1"/>
          </p:cNvSpPr>
          <p:nvPr/>
        </p:nvSpPr>
        <p:spPr bwMode="auto">
          <a:xfrm>
            <a:off x="5363634" y="3352801"/>
            <a:ext cx="0" cy="1116013"/>
          </a:xfrm>
          <a:prstGeom prst="line">
            <a:avLst/>
          </a:prstGeom>
          <a:noFill/>
          <a:ln w="12700">
            <a:solidFill>
              <a:srgbClr val="FFD91A"/>
            </a:solidFill>
            <a:round/>
            <a:headEnd/>
            <a:tailEnd/>
          </a:ln>
          <a:effectLst/>
        </p:spPr>
        <p:txBody>
          <a:bodyPr wrap="none" anchor="ctr">
            <a:prstTxWarp prst="textNoShape">
              <a:avLst/>
            </a:prstTxWarp>
          </a:bodyPr>
          <a:lstStyle/>
          <a:p>
            <a:endParaRPr lang="de-DE"/>
          </a:p>
        </p:txBody>
      </p:sp>
      <p:sp>
        <p:nvSpPr>
          <p:cNvPr id="45074" name="Rectangle 1042"/>
          <p:cNvSpPr>
            <a:spLocks noChangeArrowheads="1"/>
          </p:cNvSpPr>
          <p:nvPr/>
        </p:nvSpPr>
        <p:spPr bwMode="auto">
          <a:xfrm>
            <a:off x="4876800" y="3465514"/>
            <a:ext cx="469950" cy="707886"/>
          </a:xfrm>
          <a:prstGeom prst="rect">
            <a:avLst/>
          </a:prstGeom>
          <a:noFill/>
          <a:ln w="9525">
            <a:noFill/>
            <a:miter lim="800000"/>
            <a:headEnd/>
            <a:tailEnd/>
          </a:ln>
          <a:effectLst/>
        </p:spPr>
        <p:txBody>
          <a:bodyPr wrap="none">
            <a:prstTxWarp prst="textNoShape">
              <a:avLst/>
            </a:prstTxWarp>
            <a:spAutoFit/>
          </a:bodyPr>
          <a:lstStyle/>
          <a:p>
            <a:r>
              <a:rPr lang="de-DE" sz="4000" b="1" dirty="0">
                <a:solidFill>
                  <a:srgbClr val="FF0000"/>
                </a:solidFill>
              </a:rPr>
              <a:t>2</a:t>
            </a:r>
          </a:p>
        </p:txBody>
      </p:sp>
      <p:sp>
        <p:nvSpPr>
          <p:cNvPr id="45076" name="Rectangle 1044"/>
          <p:cNvSpPr>
            <a:spLocks noChangeArrowheads="1"/>
          </p:cNvSpPr>
          <p:nvPr/>
        </p:nvSpPr>
        <p:spPr bwMode="auto">
          <a:xfrm>
            <a:off x="4038600" y="5181600"/>
            <a:ext cx="2971800" cy="914400"/>
          </a:xfrm>
          <a:prstGeom prst="rect">
            <a:avLst/>
          </a:prstGeom>
          <a:noFill/>
          <a:ln w="9525">
            <a:noFill/>
            <a:miter lim="800000"/>
            <a:headEnd/>
            <a:tailEnd/>
          </a:ln>
          <a:effectLst/>
        </p:spPr>
        <p:txBody>
          <a:bodyPr>
            <a:prstTxWarp prst="textNoShape">
              <a:avLst/>
            </a:prstTxWarp>
          </a:bodyPr>
          <a:lstStyle/>
          <a:p>
            <a:r>
              <a:rPr lang="en-GB" sz="2400" b="1" dirty="0" smtClean="0"/>
              <a:t>Breakthrough</a:t>
            </a:r>
            <a:br>
              <a:rPr lang="en-GB" sz="2400" b="1" dirty="0" smtClean="0"/>
            </a:br>
            <a:r>
              <a:rPr lang="en-GB" sz="2400" b="1" dirty="0" smtClean="0"/>
              <a:t>pain</a:t>
            </a:r>
          </a:p>
        </p:txBody>
      </p:sp>
      <p:sp>
        <p:nvSpPr>
          <p:cNvPr id="45077" name="Text Box 1045"/>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400" dirty="0" smtClean="0"/>
              <a:t>How to differentiate the pain</a:t>
            </a:r>
            <a:endParaRPr lang="en-GB" sz="4400" dirty="0"/>
          </a:p>
        </p:txBody>
      </p:sp>
      <p:sp>
        <p:nvSpPr>
          <p:cNvPr id="12" name="Textfeld 11"/>
          <p:cNvSpPr txBox="1"/>
          <p:nvPr/>
        </p:nvSpPr>
        <p:spPr>
          <a:xfrm>
            <a:off x="3254309" y="5181600"/>
            <a:ext cx="469950" cy="707886"/>
          </a:xfrm>
          <a:prstGeom prst="rect">
            <a:avLst/>
          </a:prstGeom>
          <a:noFill/>
        </p:spPr>
        <p:txBody>
          <a:bodyPr wrap="square" rtlCol="0">
            <a:spAutoFit/>
          </a:bodyPr>
          <a:lstStyle/>
          <a:p>
            <a:r>
              <a:rPr lang="de-DE" sz="4000" b="1" dirty="0" smtClean="0">
                <a:solidFill>
                  <a:srgbClr val="FF0000"/>
                </a:solidFill>
              </a:rPr>
              <a:t>3</a:t>
            </a:r>
          </a:p>
          <a:p>
            <a:endParaRPr lang="de-DE"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5"/>
          <p:cNvSpPr>
            <a:spLocks noChangeArrowheads="1"/>
          </p:cNvSpPr>
          <p:nvPr/>
        </p:nvSpPr>
        <p:spPr bwMode="auto">
          <a:xfrm>
            <a:off x="880534" y="2209800"/>
            <a:ext cx="7382933" cy="503238"/>
          </a:xfrm>
          <a:prstGeom prst="rect">
            <a:avLst/>
          </a:prstGeom>
          <a:noFill/>
          <a:ln w="9525">
            <a:noFill/>
            <a:miter lim="800000"/>
            <a:headEnd/>
            <a:tailEnd/>
          </a:ln>
          <a:effectLst/>
        </p:spPr>
        <p:txBody>
          <a:bodyPr lIns="0" tIns="0" rIns="0" bIns="0">
            <a:prstTxWarp prst="textNoShape">
              <a:avLst/>
            </a:prstTxWarp>
          </a:bodyPr>
          <a:lstStyle/>
          <a:p>
            <a:pPr algn="ctr"/>
            <a:r>
              <a:rPr lang="en-GB" sz="3000" b="1" smtClean="0">
                <a:solidFill>
                  <a:schemeClr val="bg1"/>
                </a:solidFill>
              </a:rPr>
              <a:t>Charakteristika</a:t>
            </a:r>
            <a:endParaRPr lang="en-GB" sz="3000" b="1">
              <a:solidFill>
                <a:schemeClr val="bg1"/>
              </a:solidFill>
            </a:endParaRPr>
          </a:p>
        </p:txBody>
      </p:sp>
      <p:sp>
        <p:nvSpPr>
          <p:cNvPr id="46086" name="Rectangle 6"/>
          <p:cNvSpPr>
            <a:spLocks noChangeArrowheads="1"/>
          </p:cNvSpPr>
          <p:nvPr/>
        </p:nvSpPr>
        <p:spPr bwMode="auto">
          <a:xfrm>
            <a:off x="323528" y="2713038"/>
            <a:ext cx="2938961" cy="1569660"/>
          </a:xfrm>
          <a:prstGeom prst="rect">
            <a:avLst/>
          </a:prstGeom>
          <a:noFill/>
          <a:ln w="9525">
            <a:noFill/>
            <a:miter lim="800000"/>
            <a:headEnd/>
            <a:tailEnd/>
          </a:ln>
          <a:effectLst/>
        </p:spPr>
        <p:txBody>
          <a:bodyPr wrap="square">
            <a:prstTxWarp prst="textNoShape">
              <a:avLst/>
            </a:prstTxWarp>
            <a:spAutoFit/>
          </a:bodyPr>
          <a:lstStyle/>
          <a:p>
            <a:pPr algn="r"/>
            <a:r>
              <a:rPr lang="en-GB" sz="2400" dirty="0" smtClean="0"/>
              <a:t>mechanical, </a:t>
            </a:r>
          </a:p>
          <a:p>
            <a:pPr algn="r"/>
            <a:r>
              <a:rPr lang="en-GB" sz="2400" dirty="0" smtClean="0"/>
              <a:t>thermal,  </a:t>
            </a:r>
          </a:p>
          <a:p>
            <a:pPr algn="r"/>
            <a:r>
              <a:rPr lang="en-GB" sz="2400" dirty="0"/>
              <a:t>i</a:t>
            </a:r>
            <a:r>
              <a:rPr lang="en-GB" sz="2400" dirty="0" smtClean="0"/>
              <a:t>nflammatory stimulus</a:t>
            </a:r>
            <a:endParaRPr lang="en-GB" sz="2400" dirty="0"/>
          </a:p>
        </p:txBody>
      </p:sp>
      <p:sp>
        <p:nvSpPr>
          <p:cNvPr id="46097" name="Rectangle 17"/>
          <p:cNvSpPr>
            <a:spLocks noChangeArrowheads="1"/>
          </p:cNvSpPr>
          <p:nvPr/>
        </p:nvSpPr>
        <p:spPr bwMode="auto">
          <a:xfrm>
            <a:off x="948267" y="4749801"/>
            <a:ext cx="2235200" cy="1200328"/>
          </a:xfrm>
          <a:prstGeom prst="rect">
            <a:avLst/>
          </a:prstGeom>
          <a:noFill/>
          <a:ln w="9525">
            <a:noFill/>
            <a:miter lim="800000"/>
            <a:headEnd/>
            <a:tailEnd/>
          </a:ln>
          <a:effectLst/>
        </p:spPr>
        <p:txBody>
          <a:bodyPr>
            <a:prstTxWarp prst="textNoShape">
              <a:avLst/>
            </a:prstTxWarp>
            <a:spAutoFit/>
          </a:bodyPr>
          <a:lstStyle/>
          <a:p>
            <a:pPr algn="r"/>
            <a:r>
              <a:rPr lang="en-GB" sz="2400" dirty="0" smtClean="0"/>
              <a:t>normal neurological examination</a:t>
            </a:r>
            <a:endParaRPr lang="en-GB" sz="2400" dirty="0"/>
          </a:p>
        </p:txBody>
      </p:sp>
      <p:sp>
        <p:nvSpPr>
          <p:cNvPr id="46099" name="Rectangle 19"/>
          <p:cNvSpPr>
            <a:spLocks noChangeArrowheads="1"/>
          </p:cNvSpPr>
          <p:nvPr/>
        </p:nvSpPr>
        <p:spPr bwMode="auto">
          <a:xfrm>
            <a:off x="5757333" y="3276601"/>
            <a:ext cx="2641600" cy="830997"/>
          </a:xfrm>
          <a:prstGeom prst="rect">
            <a:avLst/>
          </a:prstGeom>
          <a:noFill/>
          <a:ln w="9525">
            <a:noFill/>
            <a:miter lim="800000"/>
            <a:headEnd/>
            <a:tailEnd/>
          </a:ln>
          <a:effectLst/>
        </p:spPr>
        <p:txBody>
          <a:bodyPr wrap="square">
            <a:prstTxWarp prst="textNoShape">
              <a:avLst/>
            </a:prstTxWarp>
            <a:spAutoFit/>
          </a:bodyPr>
          <a:lstStyle/>
          <a:p>
            <a:r>
              <a:rPr lang="en-GB" sz="2400" dirty="0" smtClean="0"/>
              <a:t>Stimulation of the</a:t>
            </a:r>
          </a:p>
          <a:p>
            <a:r>
              <a:rPr lang="en-GB" sz="2400" dirty="0" err="1" smtClean="0"/>
              <a:t>nociceptors</a:t>
            </a:r>
            <a:endParaRPr lang="en-GB" sz="2400" dirty="0"/>
          </a:p>
        </p:txBody>
      </p:sp>
      <p:sp>
        <p:nvSpPr>
          <p:cNvPr id="46101" name="Rectangle 21"/>
          <p:cNvSpPr>
            <a:spLocks noChangeArrowheads="1"/>
          </p:cNvSpPr>
          <p:nvPr/>
        </p:nvSpPr>
        <p:spPr bwMode="auto">
          <a:xfrm>
            <a:off x="5757333" y="4282698"/>
            <a:ext cx="2641600" cy="2308324"/>
          </a:xfrm>
          <a:prstGeom prst="rect">
            <a:avLst/>
          </a:prstGeom>
          <a:noFill/>
          <a:ln w="9525">
            <a:noFill/>
            <a:miter lim="800000"/>
            <a:headEnd/>
            <a:tailEnd/>
          </a:ln>
          <a:effectLst/>
        </p:spPr>
        <p:txBody>
          <a:bodyPr wrap="square">
            <a:prstTxWarp prst="textNoShape">
              <a:avLst/>
            </a:prstTxWarp>
            <a:spAutoFit/>
          </a:bodyPr>
          <a:lstStyle/>
          <a:p>
            <a:r>
              <a:rPr lang="en-GB" sz="2400" dirty="0"/>
              <a:t>r</a:t>
            </a:r>
            <a:r>
              <a:rPr lang="en-GB" sz="2400" dirty="0" smtClean="0"/>
              <a:t>egional</a:t>
            </a:r>
          </a:p>
          <a:p>
            <a:r>
              <a:rPr lang="en-GB" sz="2400" dirty="0"/>
              <a:t>t</a:t>
            </a:r>
            <a:r>
              <a:rPr lang="en-GB" sz="2400" dirty="0" smtClean="0"/>
              <a:t>opography</a:t>
            </a:r>
          </a:p>
          <a:p>
            <a:r>
              <a:rPr lang="en-GB" sz="2400" dirty="0" smtClean="0"/>
              <a:t>Pain begins at the same time when the stimulation starts</a:t>
            </a:r>
            <a:endParaRPr lang="en-GB" sz="2400" dirty="0"/>
          </a:p>
        </p:txBody>
      </p:sp>
      <p:sp>
        <p:nvSpPr>
          <p:cNvPr id="46103" name="Oval 23"/>
          <p:cNvSpPr>
            <a:spLocks noChangeArrowheads="1"/>
          </p:cNvSpPr>
          <p:nvPr/>
        </p:nvSpPr>
        <p:spPr bwMode="auto">
          <a:xfrm>
            <a:off x="3262489" y="3700463"/>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a:p>
        </p:txBody>
      </p:sp>
      <p:sp>
        <p:nvSpPr>
          <p:cNvPr id="46104" name="Line 24"/>
          <p:cNvSpPr>
            <a:spLocks noChangeShapeType="1"/>
          </p:cNvSpPr>
          <p:nvPr/>
        </p:nvSpPr>
        <p:spPr bwMode="auto">
          <a:xfrm>
            <a:off x="3323167" y="3760788"/>
            <a:ext cx="876300" cy="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46105" name="Oval 25"/>
          <p:cNvSpPr>
            <a:spLocks noChangeArrowheads="1"/>
          </p:cNvSpPr>
          <p:nvPr/>
        </p:nvSpPr>
        <p:spPr bwMode="auto">
          <a:xfrm>
            <a:off x="3262489" y="5029201"/>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a:p>
        </p:txBody>
      </p:sp>
      <p:sp>
        <p:nvSpPr>
          <p:cNvPr id="46106" name="Line 26"/>
          <p:cNvSpPr>
            <a:spLocks noChangeShapeType="1"/>
          </p:cNvSpPr>
          <p:nvPr/>
        </p:nvSpPr>
        <p:spPr bwMode="auto">
          <a:xfrm>
            <a:off x="3323167" y="5089525"/>
            <a:ext cx="876300" cy="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46107" name="Oval 27"/>
          <p:cNvSpPr>
            <a:spLocks noChangeArrowheads="1"/>
          </p:cNvSpPr>
          <p:nvPr/>
        </p:nvSpPr>
        <p:spPr bwMode="auto">
          <a:xfrm>
            <a:off x="5572479" y="3903664"/>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a:p>
        </p:txBody>
      </p:sp>
      <p:sp>
        <p:nvSpPr>
          <p:cNvPr id="46108" name="Line 28"/>
          <p:cNvSpPr>
            <a:spLocks noChangeShapeType="1"/>
          </p:cNvSpPr>
          <p:nvPr/>
        </p:nvSpPr>
        <p:spPr bwMode="auto">
          <a:xfrm>
            <a:off x="4955822" y="3963988"/>
            <a:ext cx="684389" cy="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46109" name="Oval 29"/>
          <p:cNvSpPr>
            <a:spLocks noChangeArrowheads="1"/>
          </p:cNvSpPr>
          <p:nvPr/>
        </p:nvSpPr>
        <p:spPr bwMode="auto">
          <a:xfrm>
            <a:off x="5572479" y="5527676"/>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a:p>
        </p:txBody>
      </p:sp>
      <p:sp>
        <p:nvSpPr>
          <p:cNvPr id="46110" name="Line 30"/>
          <p:cNvSpPr>
            <a:spLocks noChangeShapeType="1"/>
          </p:cNvSpPr>
          <p:nvPr/>
        </p:nvSpPr>
        <p:spPr bwMode="auto">
          <a:xfrm>
            <a:off x="4876800" y="5588000"/>
            <a:ext cx="763412" cy="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pic>
        <p:nvPicPr>
          <p:cNvPr id="46113" name="Picture 33" descr="pantalon marron.gif                                            00002DFDBentley                        B4DC406A:"/>
          <p:cNvPicPr>
            <a:picLocks noChangeAspect="1" noChangeArrowheads="1"/>
          </p:cNvPicPr>
          <p:nvPr/>
        </p:nvPicPr>
        <p:blipFill>
          <a:blip r:embed="rId3"/>
          <a:srcRect/>
          <a:stretch>
            <a:fillRect/>
          </a:stretch>
        </p:blipFill>
        <p:spPr bwMode="auto">
          <a:xfrm>
            <a:off x="4188178" y="2997200"/>
            <a:ext cx="891822" cy="3022600"/>
          </a:xfrm>
          <a:prstGeom prst="rect">
            <a:avLst/>
          </a:prstGeom>
          <a:noFill/>
        </p:spPr>
      </p:pic>
      <p:sp>
        <p:nvSpPr>
          <p:cNvPr id="46114" name="Text Box 34"/>
          <p:cNvSpPr txBox="1">
            <a:spLocks noChangeArrowheads="1"/>
          </p:cNvSpPr>
          <p:nvPr/>
        </p:nvSpPr>
        <p:spPr bwMode="auto">
          <a:xfrm>
            <a:off x="880534" y="609600"/>
            <a:ext cx="7382933" cy="8382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Nociceptive pain</a:t>
            </a:r>
            <a:endParaRPr lang="en-GB" sz="4000" dirty="0"/>
          </a:p>
        </p:txBody>
      </p:sp>
      <p:sp>
        <p:nvSpPr>
          <p:cNvPr id="18" name="Textfeld 17"/>
          <p:cNvSpPr txBox="1"/>
          <p:nvPr/>
        </p:nvSpPr>
        <p:spPr>
          <a:xfrm>
            <a:off x="5757333" y="2057400"/>
            <a:ext cx="3037843" cy="830997"/>
          </a:xfrm>
          <a:prstGeom prst="rect">
            <a:avLst/>
          </a:prstGeom>
          <a:noFill/>
        </p:spPr>
        <p:txBody>
          <a:bodyPr wrap="square" rtlCol="0">
            <a:spAutoFit/>
          </a:bodyPr>
          <a:lstStyle/>
          <a:p>
            <a:r>
              <a:rPr lang="en-GB" sz="2400" dirty="0" smtClean="0"/>
              <a:t>Basic pain and</a:t>
            </a:r>
          </a:p>
          <a:p>
            <a:r>
              <a:rPr lang="en-GB" sz="2400" dirty="0" smtClean="0"/>
              <a:t>Pain peaks</a:t>
            </a:r>
            <a:endParaRPr lang="en-GB" sz="2400"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53" name="Text Box 25"/>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Neuropathic pain</a:t>
            </a:r>
            <a:endParaRPr lang="en-GB" sz="4000" dirty="0"/>
          </a:p>
        </p:txBody>
      </p:sp>
      <p:sp>
        <p:nvSpPr>
          <p:cNvPr id="48156" name="Rectangle 28"/>
          <p:cNvSpPr>
            <a:spLocks noChangeArrowheads="1"/>
          </p:cNvSpPr>
          <p:nvPr/>
        </p:nvSpPr>
        <p:spPr bwMode="auto">
          <a:xfrm>
            <a:off x="541867" y="1371600"/>
            <a:ext cx="2641600" cy="1938992"/>
          </a:xfrm>
          <a:prstGeom prst="rect">
            <a:avLst/>
          </a:prstGeom>
          <a:noFill/>
          <a:ln w="9525">
            <a:noFill/>
            <a:miter lim="800000"/>
            <a:headEnd/>
            <a:tailEnd/>
          </a:ln>
          <a:effectLst/>
        </p:spPr>
        <p:txBody>
          <a:bodyPr wrap="square">
            <a:prstTxWarp prst="textNoShape">
              <a:avLst/>
            </a:prstTxWarp>
            <a:spAutoFit/>
          </a:bodyPr>
          <a:lstStyle/>
          <a:p>
            <a:pPr algn="r"/>
            <a:r>
              <a:rPr lang="en-GB" sz="2400" b="1" dirty="0" smtClean="0"/>
              <a:t>causality:</a:t>
            </a:r>
          </a:p>
          <a:p>
            <a:pPr algn="r"/>
            <a:r>
              <a:rPr lang="en-GB" sz="2400" dirty="0"/>
              <a:t>l</a:t>
            </a:r>
            <a:r>
              <a:rPr lang="en-GB" sz="2400" dirty="0" smtClean="0"/>
              <a:t>esion in the periphery or central nervous system</a:t>
            </a:r>
            <a:endParaRPr lang="en-GB" sz="2400" dirty="0"/>
          </a:p>
        </p:txBody>
      </p:sp>
      <p:sp>
        <p:nvSpPr>
          <p:cNvPr id="48157" name="Rectangle 29"/>
          <p:cNvSpPr>
            <a:spLocks noChangeArrowheads="1"/>
          </p:cNvSpPr>
          <p:nvPr/>
        </p:nvSpPr>
        <p:spPr bwMode="auto">
          <a:xfrm>
            <a:off x="541866" y="3963987"/>
            <a:ext cx="2641601" cy="2677656"/>
          </a:xfrm>
          <a:prstGeom prst="rect">
            <a:avLst/>
          </a:prstGeom>
          <a:noFill/>
          <a:ln w="9525">
            <a:noFill/>
            <a:miter lim="800000"/>
            <a:headEnd/>
            <a:tailEnd/>
          </a:ln>
          <a:effectLst/>
        </p:spPr>
        <p:txBody>
          <a:bodyPr wrap="square">
            <a:prstTxWarp prst="textNoShape">
              <a:avLst/>
            </a:prstTxWarp>
            <a:spAutoFit/>
          </a:bodyPr>
          <a:lstStyle/>
          <a:p>
            <a:pPr algn="r"/>
            <a:r>
              <a:rPr lang="en-GB" sz="2400" b="1" dirty="0" smtClean="0"/>
              <a:t>Neurological </a:t>
            </a:r>
          </a:p>
          <a:p>
            <a:pPr algn="r"/>
            <a:r>
              <a:rPr lang="en-GB" sz="2400" b="1" dirty="0" smtClean="0"/>
              <a:t>examination</a:t>
            </a:r>
            <a:r>
              <a:rPr lang="en-GB" sz="2400" dirty="0" smtClean="0"/>
              <a:t>:</a:t>
            </a:r>
          </a:p>
          <a:p>
            <a:pPr algn="r"/>
            <a:r>
              <a:rPr lang="en-GB" sz="2400" dirty="0" smtClean="0"/>
              <a:t>hypaesthesia, anaesthesia, paraesthesia, hyperalgesia,</a:t>
            </a:r>
          </a:p>
          <a:p>
            <a:pPr algn="r"/>
            <a:r>
              <a:rPr lang="en-GB" sz="2400" dirty="0" smtClean="0"/>
              <a:t>allodynia</a:t>
            </a:r>
            <a:endParaRPr lang="en-GB" sz="2400" dirty="0"/>
          </a:p>
        </p:txBody>
      </p:sp>
      <p:sp>
        <p:nvSpPr>
          <p:cNvPr id="48158" name="Rectangle 30"/>
          <p:cNvSpPr>
            <a:spLocks noChangeArrowheads="1"/>
          </p:cNvSpPr>
          <p:nvPr/>
        </p:nvSpPr>
        <p:spPr bwMode="auto">
          <a:xfrm>
            <a:off x="5757332" y="1371600"/>
            <a:ext cx="2929467" cy="1938992"/>
          </a:xfrm>
          <a:prstGeom prst="rect">
            <a:avLst/>
          </a:prstGeom>
          <a:noFill/>
          <a:ln w="9525">
            <a:noFill/>
            <a:miter lim="800000"/>
            <a:headEnd/>
            <a:tailEnd/>
          </a:ln>
          <a:effectLst/>
        </p:spPr>
        <p:txBody>
          <a:bodyPr wrap="square">
            <a:prstTxWarp prst="textNoShape">
              <a:avLst/>
            </a:prstTxWarp>
            <a:spAutoFit/>
          </a:bodyPr>
          <a:lstStyle/>
          <a:p>
            <a:r>
              <a:rPr lang="en-GB" sz="2400" b="1" dirty="0" smtClean="0"/>
              <a:t>Pain characteristic:</a:t>
            </a:r>
            <a:r>
              <a:rPr lang="en-GB" sz="2400" dirty="0" smtClean="0"/>
              <a:t> continuous pain, </a:t>
            </a:r>
            <a:r>
              <a:rPr lang="en-GB" sz="2400" dirty="0" err="1" smtClean="0"/>
              <a:t>intermittend</a:t>
            </a:r>
            <a:r>
              <a:rPr lang="en-GB" sz="2400" dirty="0" smtClean="0"/>
              <a:t> pain often described as shooting, electric….</a:t>
            </a:r>
            <a:endParaRPr lang="en-GB" sz="2400" dirty="0"/>
          </a:p>
        </p:txBody>
      </p:sp>
      <p:sp>
        <p:nvSpPr>
          <p:cNvPr id="48159" name="Rectangle 31"/>
          <p:cNvSpPr>
            <a:spLocks noChangeArrowheads="1"/>
          </p:cNvSpPr>
          <p:nvPr/>
        </p:nvSpPr>
        <p:spPr bwMode="auto">
          <a:xfrm>
            <a:off x="5757333" y="4343399"/>
            <a:ext cx="2641600" cy="1569660"/>
          </a:xfrm>
          <a:prstGeom prst="rect">
            <a:avLst/>
          </a:prstGeom>
          <a:noFill/>
          <a:ln w="9525">
            <a:noFill/>
            <a:miter lim="800000"/>
            <a:headEnd/>
            <a:tailEnd/>
          </a:ln>
          <a:effectLst/>
        </p:spPr>
        <p:txBody>
          <a:bodyPr wrap="square">
            <a:prstTxWarp prst="textNoShape">
              <a:avLst/>
            </a:prstTxWarp>
            <a:spAutoFit/>
          </a:bodyPr>
          <a:lstStyle/>
          <a:p>
            <a:r>
              <a:rPr lang="en-GB" sz="2400" dirty="0" smtClean="0"/>
              <a:t>Pain is recognised in the periphery</a:t>
            </a:r>
          </a:p>
          <a:p>
            <a:r>
              <a:rPr lang="en-GB" sz="2400" dirty="0" smtClean="0"/>
              <a:t>Pain doesn’t begin with the lesion</a:t>
            </a:r>
            <a:endParaRPr lang="en-GB" sz="2400" dirty="0"/>
          </a:p>
        </p:txBody>
      </p:sp>
      <p:sp>
        <p:nvSpPr>
          <p:cNvPr id="48160" name="Oval 32"/>
          <p:cNvSpPr>
            <a:spLocks noChangeArrowheads="1"/>
          </p:cNvSpPr>
          <p:nvPr/>
        </p:nvSpPr>
        <p:spPr bwMode="auto">
          <a:xfrm>
            <a:off x="3262489" y="3700463"/>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dirty="0"/>
          </a:p>
        </p:txBody>
      </p:sp>
      <p:sp>
        <p:nvSpPr>
          <p:cNvPr id="48161" name="Line 33"/>
          <p:cNvSpPr>
            <a:spLocks noChangeShapeType="1"/>
          </p:cNvSpPr>
          <p:nvPr/>
        </p:nvSpPr>
        <p:spPr bwMode="auto">
          <a:xfrm>
            <a:off x="3323167" y="3760788"/>
            <a:ext cx="876300" cy="0"/>
          </a:xfrm>
          <a:prstGeom prst="line">
            <a:avLst/>
          </a:prstGeom>
          <a:noFill/>
          <a:ln w="12700">
            <a:solidFill>
              <a:srgbClr val="FFD91A"/>
            </a:solidFill>
            <a:round/>
            <a:headEnd/>
            <a:tailEnd/>
          </a:ln>
          <a:effectLst/>
        </p:spPr>
        <p:txBody>
          <a:bodyPr wrap="none" anchor="ctr">
            <a:prstTxWarp prst="textNoShape">
              <a:avLst/>
            </a:prstTxWarp>
          </a:bodyPr>
          <a:lstStyle/>
          <a:p>
            <a:endParaRPr lang="en-GB" dirty="0"/>
          </a:p>
        </p:txBody>
      </p:sp>
      <p:sp>
        <p:nvSpPr>
          <p:cNvPr id="48162" name="Oval 34"/>
          <p:cNvSpPr>
            <a:spLocks noChangeArrowheads="1"/>
          </p:cNvSpPr>
          <p:nvPr/>
        </p:nvSpPr>
        <p:spPr bwMode="auto">
          <a:xfrm>
            <a:off x="3262489" y="5029201"/>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dirty="0"/>
          </a:p>
        </p:txBody>
      </p:sp>
      <p:sp>
        <p:nvSpPr>
          <p:cNvPr id="48163" name="Line 35"/>
          <p:cNvSpPr>
            <a:spLocks noChangeShapeType="1"/>
          </p:cNvSpPr>
          <p:nvPr/>
        </p:nvSpPr>
        <p:spPr bwMode="auto">
          <a:xfrm>
            <a:off x="3323167" y="5089525"/>
            <a:ext cx="876300" cy="0"/>
          </a:xfrm>
          <a:prstGeom prst="line">
            <a:avLst/>
          </a:prstGeom>
          <a:noFill/>
          <a:ln w="12700">
            <a:solidFill>
              <a:srgbClr val="FFD91A"/>
            </a:solidFill>
            <a:round/>
            <a:headEnd/>
            <a:tailEnd/>
          </a:ln>
          <a:effectLst/>
        </p:spPr>
        <p:txBody>
          <a:bodyPr wrap="none" anchor="ctr">
            <a:prstTxWarp prst="textNoShape">
              <a:avLst/>
            </a:prstTxWarp>
          </a:bodyPr>
          <a:lstStyle/>
          <a:p>
            <a:endParaRPr lang="en-GB" dirty="0"/>
          </a:p>
        </p:txBody>
      </p:sp>
      <p:sp>
        <p:nvSpPr>
          <p:cNvPr id="48164" name="Oval 36"/>
          <p:cNvSpPr>
            <a:spLocks noChangeArrowheads="1"/>
          </p:cNvSpPr>
          <p:nvPr/>
        </p:nvSpPr>
        <p:spPr bwMode="auto">
          <a:xfrm>
            <a:off x="5572479" y="3903664"/>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dirty="0"/>
          </a:p>
        </p:txBody>
      </p:sp>
      <p:sp>
        <p:nvSpPr>
          <p:cNvPr id="48165" name="Line 37"/>
          <p:cNvSpPr>
            <a:spLocks noChangeShapeType="1"/>
          </p:cNvSpPr>
          <p:nvPr/>
        </p:nvSpPr>
        <p:spPr bwMode="auto">
          <a:xfrm>
            <a:off x="4955822" y="3963988"/>
            <a:ext cx="684389" cy="0"/>
          </a:xfrm>
          <a:prstGeom prst="line">
            <a:avLst/>
          </a:prstGeom>
          <a:noFill/>
          <a:ln w="12700">
            <a:solidFill>
              <a:srgbClr val="FFD91A"/>
            </a:solidFill>
            <a:round/>
            <a:headEnd/>
            <a:tailEnd/>
          </a:ln>
          <a:effectLst/>
        </p:spPr>
        <p:txBody>
          <a:bodyPr wrap="none" anchor="ctr">
            <a:prstTxWarp prst="textNoShape">
              <a:avLst/>
            </a:prstTxWarp>
          </a:bodyPr>
          <a:lstStyle/>
          <a:p>
            <a:endParaRPr lang="en-GB" dirty="0"/>
          </a:p>
        </p:txBody>
      </p:sp>
      <p:sp>
        <p:nvSpPr>
          <p:cNvPr id="48166" name="Oval 38"/>
          <p:cNvSpPr>
            <a:spLocks noChangeArrowheads="1"/>
          </p:cNvSpPr>
          <p:nvPr/>
        </p:nvSpPr>
        <p:spPr bwMode="auto">
          <a:xfrm>
            <a:off x="5572479" y="5527676"/>
            <a:ext cx="115711" cy="130175"/>
          </a:xfrm>
          <a:prstGeom prst="ellipse">
            <a:avLst/>
          </a:prstGeom>
          <a:solidFill>
            <a:srgbClr val="FFD91A"/>
          </a:solidFill>
          <a:ln w="9525">
            <a:noFill/>
            <a:round/>
            <a:headEnd/>
            <a:tailEnd/>
          </a:ln>
          <a:effectLst/>
        </p:spPr>
        <p:txBody>
          <a:bodyPr wrap="none" anchor="ctr">
            <a:prstTxWarp prst="textNoShape">
              <a:avLst/>
            </a:prstTxWarp>
          </a:bodyPr>
          <a:lstStyle/>
          <a:p>
            <a:endParaRPr lang="en-GB" dirty="0"/>
          </a:p>
        </p:txBody>
      </p:sp>
      <p:sp>
        <p:nvSpPr>
          <p:cNvPr id="48167" name="Line 39"/>
          <p:cNvSpPr>
            <a:spLocks noChangeShapeType="1"/>
          </p:cNvSpPr>
          <p:nvPr/>
        </p:nvSpPr>
        <p:spPr bwMode="auto">
          <a:xfrm>
            <a:off x="4876800" y="5588000"/>
            <a:ext cx="763412" cy="0"/>
          </a:xfrm>
          <a:prstGeom prst="line">
            <a:avLst/>
          </a:prstGeom>
          <a:noFill/>
          <a:ln w="12700">
            <a:solidFill>
              <a:srgbClr val="FFD91A"/>
            </a:solidFill>
            <a:round/>
            <a:headEnd/>
            <a:tailEnd/>
          </a:ln>
          <a:effectLst/>
        </p:spPr>
        <p:txBody>
          <a:bodyPr wrap="none" anchor="ctr">
            <a:prstTxWarp prst="textNoShape">
              <a:avLst/>
            </a:prstTxWarp>
          </a:bodyPr>
          <a:lstStyle/>
          <a:p>
            <a:endParaRPr lang="en-GB" dirty="0"/>
          </a:p>
        </p:txBody>
      </p:sp>
      <p:pic>
        <p:nvPicPr>
          <p:cNvPr id="48168" name="Picture 40" descr="pantalon marron.gif                                            00002DFDBentley                        B4DC406A:"/>
          <p:cNvPicPr>
            <a:picLocks noChangeAspect="1" noChangeArrowheads="1"/>
          </p:cNvPicPr>
          <p:nvPr/>
        </p:nvPicPr>
        <p:blipFill>
          <a:blip r:embed="rId3"/>
          <a:srcRect/>
          <a:stretch>
            <a:fillRect/>
          </a:stretch>
        </p:blipFill>
        <p:spPr bwMode="auto">
          <a:xfrm>
            <a:off x="4188178" y="2997200"/>
            <a:ext cx="891822" cy="3022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4" name="Line 3080"/>
          <p:cNvSpPr>
            <a:spLocks noChangeShapeType="1"/>
          </p:cNvSpPr>
          <p:nvPr/>
        </p:nvSpPr>
        <p:spPr bwMode="auto">
          <a:xfrm>
            <a:off x="4538133" y="5194300"/>
            <a:ext cx="0" cy="1358900"/>
          </a:xfrm>
          <a:prstGeom prst="line">
            <a:avLst/>
          </a:prstGeom>
          <a:noFill/>
          <a:ln w="12700">
            <a:solidFill>
              <a:schemeClr val="bg1"/>
            </a:solidFill>
            <a:round/>
            <a:headEnd/>
            <a:tailEnd/>
          </a:ln>
          <a:effectLst/>
        </p:spPr>
        <p:txBody>
          <a:bodyPr wrap="none" anchor="ctr">
            <a:prstTxWarp prst="textNoShape">
              <a:avLst/>
            </a:prstTxWarp>
          </a:bodyPr>
          <a:lstStyle/>
          <a:p>
            <a:endParaRPr lang="en-GB"/>
          </a:p>
        </p:txBody>
      </p:sp>
      <p:sp>
        <p:nvSpPr>
          <p:cNvPr id="50183" name="Rectangle 3079"/>
          <p:cNvSpPr>
            <a:spLocks noChangeArrowheads="1"/>
          </p:cNvSpPr>
          <p:nvPr/>
        </p:nvSpPr>
        <p:spPr bwMode="auto">
          <a:xfrm>
            <a:off x="2887134" y="5194301"/>
            <a:ext cx="1930399" cy="1015663"/>
          </a:xfrm>
          <a:prstGeom prst="rect">
            <a:avLst/>
          </a:prstGeom>
          <a:noFill/>
          <a:ln w="9525">
            <a:noFill/>
            <a:miter lim="800000"/>
            <a:headEnd/>
            <a:tailEnd/>
          </a:ln>
          <a:effectLst/>
        </p:spPr>
        <p:txBody>
          <a:bodyPr wrap="square">
            <a:prstTxWarp prst="textNoShape">
              <a:avLst/>
            </a:prstTxWarp>
            <a:spAutoFit/>
          </a:bodyPr>
          <a:lstStyle/>
          <a:p>
            <a:pPr algn="ctr"/>
            <a:r>
              <a:rPr lang="en-GB" sz="2000" dirty="0"/>
              <a:t>n</a:t>
            </a:r>
            <a:r>
              <a:rPr lang="en-GB" sz="2000" dirty="0" smtClean="0"/>
              <a:t>eurological examination,</a:t>
            </a:r>
          </a:p>
          <a:p>
            <a:pPr algn="ctr"/>
            <a:r>
              <a:rPr lang="en-GB" sz="2000" dirty="0" smtClean="0"/>
              <a:t>muscles, bones</a:t>
            </a:r>
            <a:endParaRPr lang="en-GB" sz="2000" dirty="0"/>
          </a:p>
        </p:txBody>
      </p:sp>
      <p:sp>
        <p:nvSpPr>
          <p:cNvPr id="50187" name="AutoShape 3083"/>
          <p:cNvSpPr>
            <a:spLocks noChangeArrowheads="1"/>
          </p:cNvSpPr>
          <p:nvPr/>
        </p:nvSpPr>
        <p:spPr bwMode="auto">
          <a:xfrm>
            <a:off x="812800" y="4343400"/>
            <a:ext cx="1761067" cy="1981200"/>
          </a:xfrm>
          <a:prstGeom prst="diamond">
            <a:avLst/>
          </a:prstGeom>
          <a:solidFill>
            <a:srgbClr val="004182"/>
          </a:solidFill>
          <a:ln w="25400">
            <a:solidFill>
              <a:schemeClr val="bg1"/>
            </a:solidFill>
            <a:miter lim="800000"/>
            <a:headEnd/>
            <a:tailEnd/>
          </a:ln>
          <a:effectLst/>
        </p:spPr>
        <p:txBody>
          <a:bodyPr wrap="none" anchor="ctr">
            <a:prstTxWarp prst="textNoShape">
              <a:avLst/>
            </a:prstTxWarp>
          </a:bodyPr>
          <a:lstStyle/>
          <a:p>
            <a:endParaRPr lang="en-GB"/>
          </a:p>
        </p:txBody>
      </p:sp>
      <p:sp>
        <p:nvSpPr>
          <p:cNvPr id="50189" name="Text Box 3085"/>
          <p:cNvSpPr txBox="1">
            <a:spLocks noChangeArrowheads="1"/>
          </p:cNvSpPr>
          <p:nvPr/>
        </p:nvSpPr>
        <p:spPr bwMode="auto">
          <a:xfrm>
            <a:off x="846667" y="5105400"/>
            <a:ext cx="1693333" cy="46166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GB" sz="2400" smtClean="0">
                <a:solidFill>
                  <a:schemeClr val="bg1"/>
                </a:solidFill>
              </a:rPr>
              <a:t>Anamnese</a:t>
            </a:r>
            <a:r>
              <a:rPr lang="en-GB" smtClean="0">
                <a:solidFill>
                  <a:schemeClr val="bg1"/>
                </a:solidFill>
              </a:rPr>
              <a:t> </a:t>
            </a:r>
            <a:endParaRPr lang="en-GB">
              <a:solidFill>
                <a:schemeClr val="bg1"/>
              </a:solidFill>
            </a:endParaRPr>
          </a:p>
        </p:txBody>
      </p:sp>
      <p:sp>
        <p:nvSpPr>
          <p:cNvPr id="50192" name="AutoShape 3088"/>
          <p:cNvSpPr>
            <a:spLocks noChangeArrowheads="1"/>
          </p:cNvSpPr>
          <p:nvPr/>
        </p:nvSpPr>
        <p:spPr bwMode="auto">
          <a:xfrm>
            <a:off x="2887134" y="3200400"/>
            <a:ext cx="1930399" cy="1981200"/>
          </a:xfrm>
          <a:prstGeom prst="diamond">
            <a:avLst/>
          </a:prstGeom>
          <a:solidFill>
            <a:srgbClr val="E31C61"/>
          </a:solidFill>
          <a:ln w="25400">
            <a:solidFill>
              <a:schemeClr val="bg1"/>
            </a:solidFill>
            <a:miter lim="800000"/>
            <a:headEnd/>
            <a:tailEnd/>
          </a:ln>
          <a:effectLst/>
        </p:spPr>
        <p:txBody>
          <a:bodyPr wrap="none" anchor="ctr">
            <a:prstTxWarp prst="textNoShape">
              <a:avLst/>
            </a:prstTxWarp>
          </a:bodyPr>
          <a:lstStyle/>
          <a:p>
            <a:endParaRPr lang="en-GB"/>
          </a:p>
        </p:txBody>
      </p:sp>
      <p:sp>
        <p:nvSpPr>
          <p:cNvPr id="50193" name="Text Box 3089"/>
          <p:cNvSpPr txBox="1">
            <a:spLocks noChangeArrowheads="1"/>
          </p:cNvSpPr>
          <p:nvPr/>
        </p:nvSpPr>
        <p:spPr bwMode="auto">
          <a:xfrm>
            <a:off x="2573868" y="3962400"/>
            <a:ext cx="2556932" cy="461665"/>
          </a:xfrm>
          <a:prstGeom prst="rect">
            <a:avLst/>
          </a:prstGeom>
          <a:noFill/>
          <a:ln w="9525">
            <a:noFill/>
            <a:miter lim="800000"/>
            <a:headEnd/>
            <a:tailEnd/>
          </a:ln>
          <a:effectLst/>
        </p:spPr>
        <p:txBody>
          <a:bodyPr wrap="square">
            <a:prstTxWarp prst="textNoShape">
              <a:avLst/>
            </a:prstTxWarp>
            <a:spAutoFit/>
          </a:bodyPr>
          <a:lstStyle/>
          <a:p>
            <a:pPr algn="ctr">
              <a:spcBef>
                <a:spcPct val="50000"/>
              </a:spcBef>
            </a:pPr>
            <a:r>
              <a:rPr lang="en-GB" sz="2400" smtClean="0"/>
              <a:t>examination</a:t>
            </a:r>
            <a:endParaRPr lang="en-GB" sz="2400"/>
          </a:p>
        </p:txBody>
      </p:sp>
      <p:sp>
        <p:nvSpPr>
          <p:cNvPr id="50194" name="AutoShape 3090"/>
          <p:cNvSpPr>
            <a:spLocks noChangeArrowheads="1"/>
          </p:cNvSpPr>
          <p:nvPr/>
        </p:nvSpPr>
        <p:spPr bwMode="auto">
          <a:xfrm>
            <a:off x="4944533" y="2057400"/>
            <a:ext cx="1761067" cy="1981200"/>
          </a:xfrm>
          <a:prstGeom prst="diamond">
            <a:avLst/>
          </a:prstGeom>
          <a:solidFill>
            <a:srgbClr val="004182"/>
          </a:solidFill>
          <a:ln w="25400">
            <a:solidFill>
              <a:srgbClr val="FFD91A"/>
            </a:solidFill>
            <a:miter lim="800000"/>
            <a:headEnd/>
            <a:tailEnd/>
          </a:ln>
          <a:effectLst/>
        </p:spPr>
        <p:txBody>
          <a:bodyPr wrap="none" anchor="ctr">
            <a:prstTxWarp prst="textNoShape">
              <a:avLst/>
            </a:prstTxWarp>
          </a:bodyPr>
          <a:lstStyle/>
          <a:p>
            <a:endParaRPr lang="en-GB"/>
          </a:p>
        </p:txBody>
      </p:sp>
      <p:sp>
        <p:nvSpPr>
          <p:cNvPr id="50195" name="Text Box 3091"/>
          <p:cNvSpPr txBox="1">
            <a:spLocks noChangeArrowheads="1"/>
          </p:cNvSpPr>
          <p:nvPr/>
        </p:nvSpPr>
        <p:spPr bwMode="auto">
          <a:xfrm>
            <a:off x="4538134" y="2743200"/>
            <a:ext cx="2667000" cy="461665"/>
          </a:xfrm>
          <a:prstGeom prst="rect">
            <a:avLst/>
          </a:prstGeom>
          <a:noFill/>
          <a:ln w="9525">
            <a:noFill/>
            <a:miter lim="800000"/>
            <a:headEnd/>
            <a:tailEnd/>
          </a:ln>
          <a:effectLst/>
        </p:spPr>
        <p:txBody>
          <a:bodyPr wrap="square">
            <a:prstTxWarp prst="textNoShape">
              <a:avLst/>
            </a:prstTxWarp>
            <a:spAutoFit/>
          </a:bodyPr>
          <a:lstStyle/>
          <a:p>
            <a:pPr algn="ctr">
              <a:spcBef>
                <a:spcPct val="50000"/>
              </a:spcBef>
            </a:pPr>
            <a:r>
              <a:rPr lang="en-GB" sz="2400" smtClean="0">
                <a:solidFill>
                  <a:srgbClr val="FF0000"/>
                </a:solidFill>
              </a:rPr>
              <a:t>assessment</a:t>
            </a:r>
            <a:endParaRPr lang="en-GB" sz="2400">
              <a:solidFill>
                <a:srgbClr val="FF0000"/>
              </a:solidFill>
            </a:endParaRPr>
          </a:p>
        </p:txBody>
      </p:sp>
      <p:sp>
        <p:nvSpPr>
          <p:cNvPr id="50196" name="AutoShape 3092"/>
          <p:cNvSpPr>
            <a:spLocks noChangeArrowheads="1"/>
          </p:cNvSpPr>
          <p:nvPr/>
        </p:nvSpPr>
        <p:spPr bwMode="auto">
          <a:xfrm>
            <a:off x="6891867" y="962025"/>
            <a:ext cx="1761067" cy="1781175"/>
          </a:xfrm>
          <a:prstGeom prst="diamond">
            <a:avLst/>
          </a:prstGeom>
          <a:solidFill>
            <a:srgbClr val="FFD91A"/>
          </a:solidFill>
          <a:ln w="25400">
            <a:solidFill>
              <a:srgbClr val="000000"/>
            </a:solidFill>
            <a:miter lim="800000"/>
            <a:headEnd/>
            <a:tailEnd/>
          </a:ln>
          <a:effectLst/>
        </p:spPr>
        <p:txBody>
          <a:bodyPr wrap="none" anchor="ctr">
            <a:prstTxWarp prst="textNoShape">
              <a:avLst/>
            </a:prstTxWarp>
          </a:bodyPr>
          <a:lstStyle/>
          <a:p>
            <a:endParaRPr lang="en-GB"/>
          </a:p>
        </p:txBody>
      </p:sp>
      <p:sp>
        <p:nvSpPr>
          <p:cNvPr id="50197" name="Text Box 3093"/>
          <p:cNvSpPr txBox="1">
            <a:spLocks noChangeArrowheads="1"/>
          </p:cNvSpPr>
          <p:nvPr/>
        </p:nvSpPr>
        <p:spPr bwMode="auto">
          <a:xfrm>
            <a:off x="6705600" y="1676400"/>
            <a:ext cx="2133600" cy="461665"/>
          </a:xfrm>
          <a:prstGeom prst="rect">
            <a:avLst/>
          </a:prstGeom>
          <a:noFill/>
          <a:ln w="9525">
            <a:noFill/>
            <a:miter lim="800000"/>
            <a:headEnd/>
            <a:tailEnd/>
          </a:ln>
          <a:effectLst/>
        </p:spPr>
        <p:txBody>
          <a:bodyPr wrap="square">
            <a:prstTxWarp prst="textNoShape">
              <a:avLst/>
            </a:prstTxWarp>
            <a:spAutoFit/>
          </a:bodyPr>
          <a:lstStyle/>
          <a:p>
            <a:pPr algn="ctr">
              <a:spcBef>
                <a:spcPct val="50000"/>
              </a:spcBef>
            </a:pPr>
            <a:r>
              <a:rPr lang="en-GB" sz="2400" smtClean="0"/>
              <a:t>therapy</a:t>
            </a:r>
            <a:endParaRPr lang="en-GB" sz="2400"/>
          </a:p>
        </p:txBody>
      </p:sp>
      <p:sp>
        <p:nvSpPr>
          <p:cNvPr id="50198" name="Line 3094"/>
          <p:cNvSpPr>
            <a:spLocks noChangeShapeType="1"/>
          </p:cNvSpPr>
          <p:nvPr/>
        </p:nvSpPr>
        <p:spPr bwMode="auto">
          <a:xfrm flipV="1">
            <a:off x="6256867" y="2362200"/>
            <a:ext cx="948267" cy="228600"/>
          </a:xfrm>
          <a:prstGeom prst="line">
            <a:avLst/>
          </a:prstGeom>
          <a:noFill/>
          <a:ln w="50800">
            <a:solidFill>
              <a:schemeClr val="tx1"/>
            </a:solidFill>
            <a:round/>
            <a:headEnd/>
            <a:tailEnd type="triangle" w="sm" len="lg"/>
          </a:ln>
          <a:effectLst/>
        </p:spPr>
        <p:txBody>
          <a:bodyPr wrap="none" anchor="ctr">
            <a:prstTxWarp prst="textNoShape">
              <a:avLst/>
            </a:prstTxWarp>
          </a:bodyPr>
          <a:lstStyle/>
          <a:p>
            <a:endParaRPr lang="en-GB"/>
          </a:p>
        </p:txBody>
      </p:sp>
      <p:sp>
        <p:nvSpPr>
          <p:cNvPr id="50202" name="Text Box 3098"/>
          <p:cNvSpPr txBox="1">
            <a:spLocks noChangeArrowheads="1"/>
          </p:cNvSpPr>
          <p:nvPr/>
        </p:nvSpPr>
        <p:spPr bwMode="auto">
          <a:xfrm>
            <a:off x="880534" y="533400"/>
            <a:ext cx="7382933" cy="9144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smtClean="0"/>
              <a:t>diagnostical steps</a:t>
            </a:r>
            <a:endParaRPr lang="en-GB" sz="4000"/>
          </a:p>
        </p:txBody>
      </p:sp>
      <p:sp>
        <p:nvSpPr>
          <p:cNvPr id="20" name="Line 3094"/>
          <p:cNvSpPr>
            <a:spLocks noChangeShapeType="1"/>
          </p:cNvSpPr>
          <p:nvPr/>
        </p:nvSpPr>
        <p:spPr bwMode="auto">
          <a:xfrm flipV="1">
            <a:off x="4326467" y="3505200"/>
            <a:ext cx="948267" cy="228600"/>
          </a:xfrm>
          <a:prstGeom prst="line">
            <a:avLst/>
          </a:prstGeom>
          <a:noFill/>
          <a:ln w="50800">
            <a:solidFill>
              <a:schemeClr val="tx1"/>
            </a:solidFill>
            <a:round/>
            <a:headEnd/>
            <a:tailEnd type="triangle" w="sm" len="lg"/>
          </a:ln>
          <a:effectLst/>
        </p:spPr>
        <p:txBody>
          <a:bodyPr wrap="none" anchor="ctr">
            <a:prstTxWarp prst="textNoShape">
              <a:avLst/>
            </a:prstTxWarp>
          </a:bodyPr>
          <a:lstStyle/>
          <a:p>
            <a:endParaRPr lang="en-GB"/>
          </a:p>
        </p:txBody>
      </p:sp>
      <p:sp>
        <p:nvSpPr>
          <p:cNvPr id="21" name="Line 3094"/>
          <p:cNvSpPr>
            <a:spLocks noChangeShapeType="1"/>
          </p:cNvSpPr>
          <p:nvPr/>
        </p:nvSpPr>
        <p:spPr bwMode="auto">
          <a:xfrm flipV="1">
            <a:off x="2209800" y="4724400"/>
            <a:ext cx="1151467" cy="381000"/>
          </a:xfrm>
          <a:prstGeom prst="line">
            <a:avLst/>
          </a:prstGeom>
          <a:noFill/>
          <a:ln w="50800">
            <a:solidFill>
              <a:schemeClr val="tx1"/>
            </a:solidFill>
            <a:round/>
            <a:headEnd/>
            <a:tailEnd type="triangle" w="sm" len="lg"/>
          </a:ln>
          <a:effectLst/>
        </p:spPr>
        <p:txBody>
          <a:bodyPr wrap="none" anchor="ctr">
            <a:prstTxWarp prst="textNoShape">
              <a:avLst/>
            </a:prstTxWarp>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69" name="Picture 21" descr="Numerische Skala.gif                                           000048B8Bentley                        B4DC406A:"/>
          <p:cNvPicPr>
            <a:picLocks noChangeAspect="1" noChangeArrowheads="1"/>
          </p:cNvPicPr>
          <p:nvPr/>
        </p:nvPicPr>
        <p:blipFill>
          <a:blip r:embed="rId3"/>
          <a:srcRect/>
          <a:stretch>
            <a:fillRect/>
          </a:stretch>
        </p:blipFill>
        <p:spPr bwMode="auto">
          <a:xfrm>
            <a:off x="1896534" y="2209801"/>
            <a:ext cx="5357989" cy="1941513"/>
          </a:xfrm>
          <a:prstGeom prst="rect">
            <a:avLst/>
          </a:prstGeom>
          <a:noFill/>
          <a:ln w="9525">
            <a:noFill/>
            <a:miter lim="800000"/>
            <a:headEnd/>
            <a:tailEnd/>
          </a:ln>
        </p:spPr>
      </p:pic>
      <p:sp>
        <p:nvSpPr>
          <p:cNvPr id="53262" name="Text Box 14"/>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a:t>V</a:t>
            </a:r>
            <a:r>
              <a:rPr lang="en-GB" sz="4000" dirty="0" smtClean="0"/>
              <a:t>isual </a:t>
            </a:r>
            <a:r>
              <a:rPr lang="en-GB" sz="4000" dirty="0"/>
              <a:t>N</a:t>
            </a:r>
            <a:r>
              <a:rPr lang="en-GB" sz="4000" dirty="0" smtClean="0"/>
              <a:t>umeric </a:t>
            </a:r>
            <a:r>
              <a:rPr lang="en-GB" sz="4000" dirty="0"/>
              <a:t>S</a:t>
            </a:r>
            <a:r>
              <a:rPr lang="en-GB" sz="4000" dirty="0" smtClean="0"/>
              <a:t>cale VNS</a:t>
            </a:r>
            <a:endParaRPr lang="en-GB" sz="4000" dirty="0"/>
          </a:p>
        </p:txBody>
      </p:sp>
      <p:sp>
        <p:nvSpPr>
          <p:cNvPr id="53267" name="Text Box 19"/>
          <p:cNvSpPr txBox="1">
            <a:spLocks noChangeArrowheads="1"/>
          </p:cNvSpPr>
          <p:nvPr/>
        </p:nvSpPr>
        <p:spPr bwMode="auto">
          <a:xfrm>
            <a:off x="1964267" y="2971800"/>
            <a:ext cx="745067" cy="539750"/>
          </a:xfrm>
          <a:prstGeom prst="rect">
            <a:avLst/>
          </a:prstGeom>
          <a:solidFill>
            <a:schemeClr val="bg1"/>
          </a:solidFill>
          <a:ln w="9525">
            <a:noFill/>
            <a:miter lim="800000"/>
            <a:headEnd/>
            <a:tailEnd/>
          </a:ln>
          <a:effectLst/>
        </p:spPr>
        <p:txBody>
          <a:bodyPr anchor="ctr">
            <a:prstTxWarp prst="textNoShape">
              <a:avLst/>
            </a:prstTxWarp>
          </a:bodyPr>
          <a:lstStyle/>
          <a:p>
            <a:pPr algn="ctr">
              <a:spcBef>
                <a:spcPct val="50000"/>
              </a:spcBef>
            </a:pPr>
            <a:r>
              <a:rPr lang="en-GB" sz="1000" smtClean="0"/>
              <a:t>Keine Schmerzen</a:t>
            </a:r>
            <a:endParaRPr lang="en-GB" sz="1000"/>
          </a:p>
        </p:txBody>
      </p:sp>
      <p:sp>
        <p:nvSpPr>
          <p:cNvPr id="53268" name="Text Box 20"/>
          <p:cNvSpPr txBox="1">
            <a:spLocks noChangeArrowheads="1"/>
          </p:cNvSpPr>
          <p:nvPr/>
        </p:nvSpPr>
        <p:spPr bwMode="auto">
          <a:xfrm>
            <a:off x="6434667" y="2971800"/>
            <a:ext cx="745067" cy="539750"/>
          </a:xfrm>
          <a:prstGeom prst="rect">
            <a:avLst/>
          </a:prstGeom>
          <a:solidFill>
            <a:schemeClr val="bg1"/>
          </a:solidFill>
          <a:ln w="9525">
            <a:noFill/>
            <a:miter lim="800000"/>
            <a:headEnd/>
            <a:tailEnd/>
          </a:ln>
          <a:effectLst/>
        </p:spPr>
        <p:txBody>
          <a:bodyPr anchor="ctr">
            <a:prstTxWarp prst="textNoShape">
              <a:avLst/>
            </a:prstTxWarp>
          </a:bodyPr>
          <a:lstStyle/>
          <a:p>
            <a:pPr algn="ctr">
              <a:spcBef>
                <a:spcPct val="50000"/>
              </a:spcBef>
            </a:pPr>
            <a:r>
              <a:rPr lang="en-GB" sz="1000" smtClean="0"/>
              <a:t>unerträg-liche</a:t>
            </a:r>
            <a:br>
              <a:rPr lang="en-GB" sz="1000" smtClean="0"/>
            </a:br>
            <a:r>
              <a:rPr lang="en-GB" sz="1000" smtClean="0"/>
              <a:t>Schmerzen</a:t>
            </a:r>
            <a:endParaRPr lang="en-GB" sz="100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85" name="Picture 1037" descr="Analoge Skala.gif                                              000048B8Bentley                        B4DC406A:"/>
          <p:cNvPicPr>
            <a:picLocks noChangeAspect="1" noChangeArrowheads="1"/>
          </p:cNvPicPr>
          <p:nvPr/>
        </p:nvPicPr>
        <p:blipFill>
          <a:blip r:embed="rId3"/>
          <a:srcRect/>
          <a:stretch>
            <a:fillRect/>
          </a:stretch>
        </p:blipFill>
        <p:spPr bwMode="auto">
          <a:xfrm>
            <a:off x="1896534" y="2209801"/>
            <a:ext cx="6036733" cy="3514725"/>
          </a:xfrm>
          <a:prstGeom prst="rect">
            <a:avLst/>
          </a:prstGeom>
          <a:noFill/>
        </p:spPr>
      </p:pic>
      <p:sp>
        <p:nvSpPr>
          <p:cNvPr id="54282" name="Text Box 1034"/>
          <p:cNvSpPr txBox="1">
            <a:spLocks noChangeArrowheads="1"/>
          </p:cNvSpPr>
          <p:nvPr/>
        </p:nvSpPr>
        <p:spPr bwMode="auto">
          <a:xfrm>
            <a:off x="880534" y="304800"/>
            <a:ext cx="7653866"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a:t>V</a:t>
            </a:r>
            <a:r>
              <a:rPr lang="en-GB" sz="4000" dirty="0" smtClean="0"/>
              <a:t>isual </a:t>
            </a:r>
            <a:r>
              <a:rPr lang="en-GB" sz="4000" dirty="0"/>
              <a:t>A</a:t>
            </a:r>
            <a:r>
              <a:rPr lang="en-GB" sz="4000" dirty="0" smtClean="0"/>
              <a:t>nalogue </a:t>
            </a:r>
            <a:r>
              <a:rPr lang="en-GB" sz="4000" dirty="0"/>
              <a:t>S</a:t>
            </a:r>
            <a:r>
              <a:rPr lang="en-GB" sz="4000" dirty="0" smtClean="0"/>
              <a:t>cale VAS</a:t>
            </a:r>
            <a:endParaRPr lang="en-GB" sz="4000" dirty="0"/>
          </a:p>
        </p:txBody>
      </p:sp>
      <p:sp>
        <p:nvSpPr>
          <p:cNvPr id="54283" name="Text Box 1035"/>
          <p:cNvSpPr txBox="1">
            <a:spLocks noChangeArrowheads="1"/>
          </p:cNvSpPr>
          <p:nvPr/>
        </p:nvSpPr>
        <p:spPr bwMode="auto">
          <a:xfrm>
            <a:off x="1964267" y="2895600"/>
            <a:ext cx="745067" cy="539750"/>
          </a:xfrm>
          <a:prstGeom prst="rect">
            <a:avLst/>
          </a:prstGeom>
          <a:solidFill>
            <a:schemeClr val="bg1"/>
          </a:solidFill>
          <a:ln w="9525">
            <a:noFill/>
            <a:miter lim="800000"/>
            <a:headEnd/>
            <a:tailEnd/>
          </a:ln>
          <a:effectLst/>
        </p:spPr>
        <p:txBody>
          <a:bodyPr anchor="ctr">
            <a:prstTxWarp prst="textNoShape">
              <a:avLst/>
            </a:prstTxWarp>
          </a:bodyPr>
          <a:lstStyle/>
          <a:p>
            <a:pPr algn="ctr">
              <a:spcBef>
                <a:spcPct val="50000"/>
              </a:spcBef>
            </a:pPr>
            <a:r>
              <a:rPr lang="en-GB" sz="1000" smtClean="0"/>
              <a:t>Keine Schmerzen</a:t>
            </a:r>
            <a:endParaRPr lang="en-GB" sz="1000"/>
          </a:p>
        </p:txBody>
      </p:sp>
      <p:sp>
        <p:nvSpPr>
          <p:cNvPr id="54284" name="Text Box 1036"/>
          <p:cNvSpPr txBox="1">
            <a:spLocks noChangeArrowheads="1"/>
          </p:cNvSpPr>
          <p:nvPr/>
        </p:nvSpPr>
        <p:spPr bwMode="auto">
          <a:xfrm>
            <a:off x="6434667" y="2895600"/>
            <a:ext cx="745067" cy="539750"/>
          </a:xfrm>
          <a:prstGeom prst="rect">
            <a:avLst/>
          </a:prstGeom>
          <a:solidFill>
            <a:schemeClr val="bg1"/>
          </a:solidFill>
          <a:ln w="9525">
            <a:noFill/>
            <a:miter lim="800000"/>
            <a:headEnd/>
            <a:tailEnd/>
          </a:ln>
          <a:effectLst/>
        </p:spPr>
        <p:txBody>
          <a:bodyPr anchor="ctr">
            <a:prstTxWarp prst="textNoShape">
              <a:avLst/>
            </a:prstTxWarp>
          </a:bodyPr>
          <a:lstStyle/>
          <a:p>
            <a:pPr algn="ctr">
              <a:spcBef>
                <a:spcPct val="50000"/>
              </a:spcBef>
            </a:pPr>
            <a:r>
              <a:rPr lang="en-GB" sz="1000" smtClean="0"/>
              <a:t>unerträg-liche</a:t>
            </a:r>
            <a:br>
              <a:rPr lang="en-GB" sz="1000" smtClean="0"/>
            </a:br>
            <a:r>
              <a:rPr lang="en-GB" sz="1000" smtClean="0"/>
              <a:t>Schmerzen</a:t>
            </a:r>
            <a:endParaRPr lang="en-GB" sz="100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62" name="Text Box 14"/>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Numeric Rating </a:t>
            </a:r>
            <a:r>
              <a:rPr lang="en-GB" sz="4000" dirty="0"/>
              <a:t>S</a:t>
            </a:r>
            <a:r>
              <a:rPr lang="en-GB" sz="4000" dirty="0" smtClean="0"/>
              <a:t>cale NRS</a:t>
            </a:r>
            <a:endParaRPr lang="en-GB" sz="4000" dirty="0"/>
          </a:p>
        </p:txBody>
      </p:sp>
      <p:sp>
        <p:nvSpPr>
          <p:cNvPr id="53267" name="Text Box 19"/>
          <p:cNvSpPr txBox="1">
            <a:spLocks noChangeArrowheads="1"/>
          </p:cNvSpPr>
          <p:nvPr/>
        </p:nvSpPr>
        <p:spPr bwMode="auto">
          <a:xfrm>
            <a:off x="1964267" y="2971800"/>
            <a:ext cx="745067" cy="539750"/>
          </a:xfrm>
          <a:prstGeom prst="rect">
            <a:avLst/>
          </a:prstGeom>
          <a:solidFill>
            <a:schemeClr val="bg1"/>
          </a:solidFill>
          <a:ln w="9525">
            <a:noFill/>
            <a:miter lim="800000"/>
            <a:headEnd/>
            <a:tailEnd/>
          </a:ln>
          <a:effectLst/>
        </p:spPr>
        <p:txBody>
          <a:bodyPr anchor="ctr">
            <a:prstTxWarp prst="textNoShape">
              <a:avLst/>
            </a:prstTxWarp>
          </a:bodyPr>
          <a:lstStyle/>
          <a:p>
            <a:pPr algn="ctr">
              <a:spcBef>
                <a:spcPct val="50000"/>
              </a:spcBef>
            </a:pPr>
            <a:r>
              <a:rPr lang="en-GB" sz="2000" dirty="0"/>
              <a:t>n</a:t>
            </a:r>
            <a:r>
              <a:rPr lang="en-GB" sz="2000" dirty="0" smtClean="0"/>
              <a:t>o pain</a:t>
            </a:r>
            <a:endParaRPr lang="en-GB" sz="2000" dirty="0"/>
          </a:p>
        </p:txBody>
      </p:sp>
      <p:sp>
        <p:nvSpPr>
          <p:cNvPr id="53268" name="Text Box 20"/>
          <p:cNvSpPr txBox="1">
            <a:spLocks noChangeArrowheads="1"/>
          </p:cNvSpPr>
          <p:nvPr/>
        </p:nvSpPr>
        <p:spPr bwMode="auto">
          <a:xfrm>
            <a:off x="6300192" y="2971800"/>
            <a:ext cx="1584176" cy="539750"/>
          </a:xfrm>
          <a:prstGeom prst="rect">
            <a:avLst/>
          </a:prstGeom>
          <a:solidFill>
            <a:schemeClr val="bg1"/>
          </a:solidFill>
          <a:ln w="9525">
            <a:noFill/>
            <a:miter lim="800000"/>
            <a:headEnd/>
            <a:tailEnd/>
          </a:ln>
          <a:effectLst/>
        </p:spPr>
        <p:txBody>
          <a:bodyPr anchor="ctr">
            <a:prstTxWarp prst="textNoShape">
              <a:avLst/>
            </a:prstTxWarp>
          </a:bodyPr>
          <a:lstStyle/>
          <a:p>
            <a:pPr algn="ctr">
              <a:spcBef>
                <a:spcPct val="50000"/>
              </a:spcBef>
            </a:pPr>
            <a:r>
              <a:rPr lang="en-GB" sz="2000" dirty="0"/>
              <a:t>u</a:t>
            </a:r>
            <a:r>
              <a:rPr lang="en-GB" sz="2000" dirty="0" smtClean="0"/>
              <a:t>nbearable pain</a:t>
            </a:r>
            <a:endParaRPr lang="en-GB" sz="2000" dirty="0"/>
          </a:p>
        </p:txBody>
      </p:sp>
    </p:spTree>
    <p:extLst>
      <p:ext uri="{BB962C8B-B14F-4D97-AF65-F5344CB8AC3E}">
        <p14:creationId xmlns:p14="http://schemas.microsoft.com/office/powerpoint/2010/main" val="46502184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smtClean="0"/>
              <a:t>Assessment instruments for pain</a:t>
            </a:r>
            <a:endParaRPr lang="en-GB" dirty="0"/>
          </a:p>
        </p:txBody>
      </p:sp>
      <p:sp>
        <p:nvSpPr>
          <p:cNvPr id="3" name="Inhaltsplatzhalter 2"/>
          <p:cNvSpPr>
            <a:spLocks noGrp="1"/>
          </p:cNvSpPr>
          <p:nvPr>
            <p:ph idx="1"/>
          </p:nvPr>
        </p:nvSpPr>
        <p:spPr>
          <a:xfrm>
            <a:off x="457200" y="1417638"/>
            <a:ext cx="8229600" cy="4708525"/>
          </a:xfrm>
        </p:spPr>
        <p:txBody>
          <a:bodyPr>
            <a:normAutofit fontScale="92500" lnSpcReduction="20000"/>
          </a:bodyPr>
          <a:lstStyle/>
          <a:p>
            <a:r>
              <a:rPr lang="en-GB" dirty="0" smtClean="0"/>
              <a:t>Pain intensity isn't enough</a:t>
            </a:r>
          </a:p>
          <a:p>
            <a:pPr lvl="1"/>
            <a:r>
              <a:rPr lang="en-GB" dirty="0" smtClean="0"/>
              <a:t>VAS, VNS</a:t>
            </a:r>
          </a:p>
          <a:p>
            <a:r>
              <a:rPr lang="en-GB" dirty="0" smtClean="0"/>
              <a:t>Functioning is as important as pain intensity</a:t>
            </a:r>
          </a:p>
          <a:p>
            <a:pPr lvl="1"/>
            <a:r>
              <a:rPr lang="en-GB" dirty="0" smtClean="0"/>
              <a:t>activity: physical, social....</a:t>
            </a:r>
          </a:p>
          <a:p>
            <a:pPr lvl="1"/>
            <a:r>
              <a:rPr lang="en-GB" dirty="0" smtClean="0"/>
              <a:t>Sleep</a:t>
            </a:r>
            <a:endParaRPr lang="en-GB" dirty="0"/>
          </a:p>
          <a:p>
            <a:pPr lvl="1"/>
            <a:r>
              <a:rPr lang="en-GB" dirty="0" smtClean="0"/>
              <a:t>What isn't possible because of the pain</a:t>
            </a:r>
          </a:p>
          <a:p>
            <a:pPr lvl="2"/>
            <a:r>
              <a:rPr lang="en-GB" dirty="0" smtClean="0"/>
              <a:t>e.g. Brief Pain Inventory</a:t>
            </a:r>
          </a:p>
          <a:p>
            <a:r>
              <a:rPr lang="en-GB" dirty="0" smtClean="0"/>
              <a:t>What is the goal</a:t>
            </a:r>
          </a:p>
          <a:p>
            <a:pPr lvl="1"/>
            <a:r>
              <a:rPr lang="en-GB" dirty="0" smtClean="0"/>
              <a:t>Which pain intensity is bearable?</a:t>
            </a:r>
          </a:p>
          <a:p>
            <a:pPr lvl="1"/>
            <a:r>
              <a:rPr lang="en-GB" dirty="0" smtClean="0"/>
              <a:t>Which function does the patient want to achieve?</a:t>
            </a:r>
          </a:p>
          <a:p>
            <a:pPr lvl="1"/>
            <a:r>
              <a:rPr lang="en-GB" dirty="0" smtClean="0"/>
              <a:t>What means quality of life for him?</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err="1" smtClean="0"/>
              <a:t>Zu</a:t>
            </a:r>
            <a:r>
              <a:rPr lang="en-GB" dirty="0" smtClean="0"/>
              <a:t> </a:t>
            </a:r>
            <a:r>
              <a:rPr lang="en-GB" dirty="0" err="1" smtClean="0"/>
              <a:t>ergänzen</a:t>
            </a:r>
            <a:endParaRPr lang="en-GB" dirty="0"/>
          </a:p>
        </p:txBody>
      </p:sp>
      <p:sp>
        <p:nvSpPr>
          <p:cNvPr id="5" name="Inhaltsplatzhalter 4"/>
          <p:cNvSpPr>
            <a:spLocks noGrp="1"/>
          </p:cNvSpPr>
          <p:nvPr>
            <p:ph idx="1"/>
          </p:nvPr>
        </p:nvSpPr>
        <p:spPr/>
        <p:txBody>
          <a:bodyPr>
            <a:normAutofit fontScale="85000" lnSpcReduction="20000"/>
          </a:bodyPr>
          <a:lstStyle/>
          <a:p>
            <a:r>
              <a:rPr lang="en-GB" dirty="0" err="1" smtClean="0"/>
              <a:t>Schmerztherapie</a:t>
            </a:r>
            <a:r>
              <a:rPr lang="en-GB" dirty="0" smtClean="0"/>
              <a:t> </a:t>
            </a:r>
            <a:r>
              <a:rPr lang="en-GB" dirty="0" err="1" smtClean="0"/>
              <a:t>Tonsilektomie</a:t>
            </a:r>
            <a:endParaRPr lang="en-GB" dirty="0" smtClean="0"/>
          </a:p>
          <a:p>
            <a:r>
              <a:rPr lang="en-GB" dirty="0" err="1" smtClean="0"/>
              <a:t>Topische</a:t>
            </a:r>
            <a:r>
              <a:rPr lang="en-GB" dirty="0" smtClean="0"/>
              <a:t> </a:t>
            </a:r>
            <a:r>
              <a:rPr lang="en-GB" dirty="0" err="1" smtClean="0"/>
              <a:t>Schmerztherapie</a:t>
            </a:r>
            <a:endParaRPr lang="en-GB" dirty="0" smtClean="0"/>
          </a:p>
          <a:p>
            <a:pPr lvl="1"/>
            <a:r>
              <a:rPr lang="en-GB" dirty="0" err="1" smtClean="0"/>
              <a:t>Morphin</a:t>
            </a:r>
            <a:endParaRPr lang="en-GB" dirty="0" smtClean="0"/>
          </a:p>
          <a:p>
            <a:pPr lvl="1"/>
            <a:r>
              <a:rPr lang="en-GB" dirty="0" smtClean="0"/>
              <a:t>Tramadol</a:t>
            </a:r>
          </a:p>
          <a:p>
            <a:pPr lvl="1"/>
            <a:r>
              <a:rPr lang="en-GB" dirty="0" smtClean="0"/>
              <a:t>LA</a:t>
            </a:r>
          </a:p>
          <a:p>
            <a:r>
              <a:rPr lang="en-GB" dirty="0" err="1" smtClean="0"/>
              <a:t>Interventionelle</a:t>
            </a:r>
            <a:r>
              <a:rPr lang="en-GB" dirty="0" smtClean="0"/>
              <a:t> </a:t>
            </a:r>
            <a:r>
              <a:rPr lang="en-GB" dirty="0" err="1" smtClean="0"/>
              <a:t>Schmerztherapie</a:t>
            </a:r>
            <a:r>
              <a:rPr lang="en-GB" dirty="0" smtClean="0"/>
              <a:t> </a:t>
            </a:r>
            <a:r>
              <a:rPr lang="en-GB" dirty="0" err="1" smtClean="0"/>
              <a:t>bei</a:t>
            </a:r>
            <a:r>
              <a:rPr lang="en-GB" dirty="0" smtClean="0"/>
              <a:t> HNO </a:t>
            </a:r>
            <a:r>
              <a:rPr lang="en-GB" dirty="0" err="1" smtClean="0"/>
              <a:t>Problemen</a:t>
            </a:r>
            <a:endParaRPr lang="en-GB" dirty="0" smtClean="0"/>
          </a:p>
          <a:p>
            <a:r>
              <a:rPr lang="en-GB" dirty="0" err="1" smtClean="0"/>
              <a:t>Schmerzpathophysiologie</a:t>
            </a:r>
            <a:endParaRPr lang="en-GB" dirty="0" smtClean="0"/>
          </a:p>
          <a:p>
            <a:r>
              <a:rPr lang="en-GB" dirty="0" err="1" smtClean="0"/>
              <a:t>Verstärker</a:t>
            </a:r>
            <a:endParaRPr lang="en-GB" dirty="0" smtClean="0"/>
          </a:p>
          <a:p>
            <a:r>
              <a:rPr lang="en-GB" dirty="0" err="1" smtClean="0"/>
              <a:t>Abhängige</a:t>
            </a:r>
            <a:r>
              <a:rPr lang="en-GB" dirty="0" smtClean="0"/>
              <a:t> und </a:t>
            </a:r>
            <a:r>
              <a:rPr lang="en-GB" dirty="0" err="1" smtClean="0"/>
              <a:t>Schmerz</a:t>
            </a:r>
            <a:endParaRPr lang="en-GB" dirty="0" smtClean="0"/>
          </a:p>
          <a:p>
            <a:r>
              <a:rPr lang="en-GB" dirty="0" err="1" smtClean="0"/>
              <a:t>Chronische</a:t>
            </a:r>
            <a:r>
              <a:rPr lang="en-GB" dirty="0" smtClean="0"/>
              <a:t> </a:t>
            </a:r>
            <a:r>
              <a:rPr lang="en-GB" dirty="0" err="1" smtClean="0"/>
              <a:t>Schmerzpatienten</a:t>
            </a:r>
            <a:r>
              <a:rPr lang="en-GB" dirty="0" smtClean="0"/>
              <a:t>, die </a:t>
            </a:r>
            <a:r>
              <a:rPr lang="en-GB" dirty="0" err="1" smtClean="0"/>
              <a:t>operiert</a:t>
            </a:r>
            <a:r>
              <a:rPr lang="en-GB" dirty="0" smtClean="0"/>
              <a:t> </a:t>
            </a:r>
            <a:r>
              <a:rPr lang="en-GB" dirty="0" err="1" smtClean="0"/>
              <a:t>werden</a:t>
            </a:r>
            <a:r>
              <a:rPr lang="en-GB" dirty="0" smtClean="0"/>
              <a:t> </a:t>
            </a:r>
            <a:r>
              <a:rPr lang="en-GB" smtClean="0"/>
              <a:t>müssen</a:t>
            </a:r>
            <a:endParaRPr lang="en-GB" dirty="0"/>
          </a:p>
        </p:txBody>
      </p:sp>
    </p:spTree>
    <p:extLst>
      <p:ext uri="{BB962C8B-B14F-4D97-AF65-F5344CB8AC3E}">
        <p14:creationId xmlns:p14="http://schemas.microsoft.com/office/powerpoint/2010/main" val="32565398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9" name="Rectangle 13"/>
          <p:cNvSpPr>
            <a:spLocks noChangeArrowheads="1"/>
          </p:cNvSpPr>
          <p:nvPr/>
        </p:nvSpPr>
        <p:spPr bwMode="auto">
          <a:xfrm>
            <a:off x="880534" y="1231900"/>
            <a:ext cx="7382933" cy="5397499"/>
          </a:xfrm>
          <a:prstGeom prst="rect">
            <a:avLst/>
          </a:prstGeom>
          <a:solidFill>
            <a:srgbClr val="004182"/>
          </a:solidFill>
          <a:ln w="12700">
            <a:solidFill>
              <a:srgbClr val="FFD91A"/>
            </a:solidFill>
            <a:miter lim="800000"/>
            <a:headEnd/>
            <a:tailEnd/>
          </a:ln>
          <a:effectLst/>
        </p:spPr>
        <p:txBody>
          <a:bodyPr wrap="none" anchor="ctr">
            <a:prstTxWarp prst="textNoShape">
              <a:avLst/>
            </a:prstTxWarp>
          </a:bodyPr>
          <a:lstStyle/>
          <a:p>
            <a:endParaRPr lang="en-GB" dirty="0"/>
          </a:p>
        </p:txBody>
      </p:sp>
      <p:sp>
        <p:nvSpPr>
          <p:cNvPr id="60430" name="Line 14"/>
          <p:cNvSpPr>
            <a:spLocks noChangeShapeType="1"/>
          </p:cNvSpPr>
          <p:nvPr/>
        </p:nvSpPr>
        <p:spPr bwMode="auto">
          <a:xfrm>
            <a:off x="880533" y="2286000"/>
            <a:ext cx="7382933" cy="0"/>
          </a:xfrm>
          <a:prstGeom prst="line">
            <a:avLst/>
          </a:prstGeom>
          <a:noFill/>
          <a:ln w="12700">
            <a:solidFill>
              <a:srgbClr val="FFD91A"/>
            </a:solidFill>
            <a:round/>
            <a:headEnd/>
            <a:tailEnd/>
          </a:ln>
          <a:effectLst/>
        </p:spPr>
        <p:txBody>
          <a:bodyPr wrap="none" anchor="ctr">
            <a:prstTxWarp prst="textNoShape">
              <a:avLst/>
            </a:prstTxWarp>
          </a:bodyPr>
          <a:lstStyle/>
          <a:p>
            <a:endParaRPr lang="en-GB" dirty="0"/>
          </a:p>
        </p:txBody>
      </p:sp>
      <p:sp>
        <p:nvSpPr>
          <p:cNvPr id="60431" name="Line 15"/>
          <p:cNvSpPr>
            <a:spLocks noChangeShapeType="1"/>
          </p:cNvSpPr>
          <p:nvPr/>
        </p:nvSpPr>
        <p:spPr bwMode="auto">
          <a:xfrm flipH="1">
            <a:off x="6705599" y="1231899"/>
            <a:ext cx="45719" cy="5397499"/>
          </a:xfrm>
          <a:prstGeom prst="line">
            <a:avLst/>
          </a:prstGeom>
          <a:noFill/>
          <a:ln w="12700">
            <a:solidFill>
              <a:srgbClr val="FFD91A"/>
            </a:solidFill>
            <a:round/>
            <a:headEnd/>
            <a:tailEnd/>
          </a:ln>
          <a:effectLst/>
        </p:spPr>
        <p:txBody>
          <a:bodyPr wrap="none" anchor="ctr">
            <a:prstTxWarp prst="textNoShape">
              <a:avLst/>
            </a:prstTxWarp>
          </a:bodyPr>
          <a:lstStyle/>
          <a:p>
            <a:endParaRPr lang="en-GB" dirty="0"/>
          </a:p>
        </p:txBody>
      </p:sp>
      <p:sp>
        <p:nvSpPr>
          <p:cNvPr id="60433" name="Rectangle 17"/>
          <p:cNvSpPr>
            <a:spLocks noChangeArrowheads="1"/>
          </p:cNvSpPr>
          <p:nvPr/>
        </p:nvSpPr>
        <p:spPr bwMode="auto">
          <a:xfrm>
            <a:off x="6751318" y="1600199"/>
            <a:ext cx="1512149"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dirty="0" smtClean="0">
                <a:solidFill>
                  <a:srgbClr val="FFD91A"/>
                </a:solidFill>
              </a:rPr>
              <a:t>0</a:t>
            </a:r>
            <a:endParaRPr lang="en-GB" sz="2000" b="1" dirty="0">
              <a:solidFill>
                <a:srgbClr val="FFD91A"/>
              </a:solidFill>
            </a:endParaRPr>
          </a:p>
        </p:txBody>
      </p:sp>
      <p:sp>
        <p:nvSpPr>
          <p:cNvPr id="60434" name="Rectangle 18"/>
          <p:cNvSpPr>
            <a:spLocks noChangeArrowheads="1"/>
          </p:cNvSpPr>
          <p:nvPr/>
        </p:nvSpPr>
        <p:spPr bwMode="auto">
          <a:xfrm>
            <a:off x="880534" y="1231903"/>
            <a:ext cx="5672665" cy="1054098"/>
          </a:xfrm>
          <a:prstGeom prst="rect">
            <a:avLst/>
          </a:prstGeom>
          <a:noFill/>
          <a:ln w="9525">
            <a:noFill/>
            <a:miter lim="800000"/>
            <a:headEnd/>
            <a:tailEnd/>
          </a:ln>
          <a:effectLst/>
        </p:spPr>
        <p:txBody>
          <a:bodyPr anchor="ctr">
            <a:prstTxWarp prst="textNoShape">
              <a:avLst/>
            </a:prstTxWarp>
          </a:bodyPr>
          <a:lstStyle/>
          <a:p>
            <a:pPr algn="ctr"/>
            <a:r>
              <a:rPr lang="en-GB" sz="2000" b="1" dirty="0" smtClean="0">
                <a:solidFill>
                  <a:schemeClr val="bg1"/>
                </a:solidFill>
              </a:rPr>
              <a:t>normal activity without any handicap</a:t>
            </a:r>
          </a:p>
          <a:p>
            <a:pPr algn="ctr"/>
            <a:endParaRPr lang="en-GB" sz="2000" b="1" dirty="0">
              <a:solidFill>
                <a:schemeClr val="bg1"/>
              </a:solidFill>
            </a:endParaRPr>
          </a:p>
        </p:txBody>
      </p:sp>
      <p:sp>
        <p:nvSpPr>
          <p:cNvPr id="60435" name="Rectangle 19"/>
          <p:cNvSpPr>
            <a:spLocks noChangeArrowheads="1"/>
          </p:cNvSpPr>
          <p:nvPr/>
        </p:nvSpPr>
        <p:spPr bwMode="auto">
          <a:xfrm>
            <a:off x="880532" y="2451101"/>
            <a:ext cx="5672667" cy="707886"/>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chemeClr val="bg1"/>
                </a:solidFill>
              </a:rPr>
              <a:t>Beeinträchtigung bei intensiven physischen Anstrengungen</a:t>
            </a:r>
            <a:endParaRPr lang="en-GB" sz="2000" b="1">
              <a:solidFill>
                <a:schemeClr val="bg1"/>
              </a:solidFill>
            </a:endParaRPr>
          </a:p>
        </p:txBody>
      </p:sp>
      <p:sp>
        <p:nvSpPr>
          <p:cNvPr id="60438" name="Rectangle 22"/>
          <p:cNvSpPr>
            <a:spLocks noChangeArrowheads="1"/>
          </p:cNvSpPr>
          <p:nvPr/>
        </p:nvSpPr>
        <p:spPr bwMode="auto">
          <a:xfrm>
            <a:off x="6751318" y="2667000"/>
            <a:ext cx="1512149"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rgbClr val="FFD91A"/>
                </a:solidFill>
              </a:rPr>
              <a:t>1</a:t>
            </a:r>
            <a:endParaRPr lang="en-GB" sz="2000" b="1">
              <a:solidFill>
                <a:srgbClr val="FFD91A"/>
              </a:solidFill>
            </a:endParaRPr>
          </a:p>
        </p:txBody>
      </p:sp>
      <p:sp>
        <p:nvSpPr>
          <p:cNvPr id="60442" name="Line 26"/>
          <p:cNvSpPr>
            <a:spLocks noChangeShapeType="1"/>
          </p:cNvSpPr>
          <p:nvPr/>
        </p:nvSpPr>
        <p:spPr bwMode="auto">
          <a:xfrm>
            <a:off x="685800" y="3197227"/>
            <a:ext cx="7382933" cy="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60444" name="Line 28"/>
          <p:cNvSpPr>
            <a:spLocks noChangeShapeType="1"/>
          </p:cNvSpPr>
          <p:nvPr/>
        </p:nvSpPr>
        <p:spPr bwMode="auto">
          <a:xfrm>
            <a:off x="685800" y="4212890"/>
            <a:ext cx="7382933" cy="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60445" name="Line 29"/>
          <p:cNvSpPr>
            <a:spLocks noChangeShapeType="1"/>
          </p:cNvSpPr>
          <p:nvPr/>
        </p:nvSpPr>
        <p:spPr bwMode="auto">
          <a:xfrm>
            <a:off x="685800" y="5499101"/>
            <a:ext cx="7382933" cy="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60446" name="Rectangle 30"/>
          <p:cNvSpPr>
            <a:spLocks noChangeArrowheads="1"/>
          </p:cNvSpPr>
          <p:nvPr/>
        </p:nvSpPr>
        <p:spPr bwMode="auto">
          <a:xfrm>
            <a:off x="6751318" y="3429000"/>
            <a:ext cx="1512149"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rgbClr val="FFD91A"/>
                </a:solidFill>
              </a:rPr>
              <a:t>2</a:t>
            </a:r>
            <a:endParaRPr lang="en-GB" sz="2000" b="1">
              <a:solidFill>
                <a:srgbClr val="FFD91A"/>
              </a:solidFill>
            </a:endParaRPr>
          </a:p>
        </p:txBody>
      </p:sp>
      <p:sp>
        <p:nvSpPr>
          <p:cNvPr id="60447" name="Rectangle 31"/>
          <p:cNvSpPr>
            <a:spLocks noChangeArrowheads="1"/>
          </p:cNvSpPr>
          <p:nvPr/>
        </p:nvSpPr>
        <p:spPr bwMode="auto">
          <a:xfrm>
            <a:off x="6751318" y="4495800"/>
            <a:ext cx="1512149"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rgbClr val="FFD91A"/>
                </a:solidFill>
              </a:rPr>
              <a:t>3</a:t>
            </a:r>
            <a:endParaRPr lang="en-GB" sz="2000" b="1">
              <a:solidFill>
                <a:srgbClr val="FFD91A"/>
              </a:solidFill>
            </a:endParaRPr>
          </a:p>
        </p:txBody>
      </p:sp>
      <p:sp>
        <p:nvSpPr>
          <p:cNvPr id="60448" name="Rectangle 32"/>
          <p:cNvSpPr>
            <a:spLocks noChangeArrowheads="1"/>
          </p:cNvSpPr>
          <p:nvPr/>
        </p:nvSpPr>
        <p:spPr bwMode="auto">
          <a:xfrm>
            <a:off x="6751318" y="5902326"/>
            <a:ext cx="1512149" cy="396875"/>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rgbClr val="FFD91A"/>
                </a:solidFill>
              </a:rPr>
              <a:t>4</a:t>
            </a:r>
            <a:endParaRPr lang="en-GB" sz="2000" b="1">
              <a:solidFill>
                <a:srgbClr val="FFD91A"/>
              </a:solidFill>
            </a:endParaRPr>
          </a:p>
        </p:txBody>
      </p:sp>
      <p:sp>
        <p:nvSpPr>
          <p:cNvPr id="60454" name="Rectangle 38"/>
          <p:cNvSpPr>
            <a:spLocks noChangeArrowheads="1"/>
          </p:cNvSpPr>
          <p:nvPr/>
        </p:nvSpPr>
        <p:spPr bwMode="auto">
          <a:xfrm>
            <a:off x="880534" y="4212890"/>
            <a:ext cx="5672666" cy="707886"/>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chemeClr val="bg1"/>
                </a:solidFill>
              </a:rPr>
              <a:t>Unfähigkeit die persönlichen Bedürfnisse zu</a:t>
            </a:r>
          </a:p>
          <a:p>
            <a:pPr algn="ctr"/>
            <a:r>
              <a:rPr lang="en-GB" sz="2000" b="1" smtClean="0">
                <a:solidFill>
                  <a:schemeClr val="bg1"/>
                </a:solidFill>
              </a:rPr>
              <a:t>befriedigen (Bettlägrigkeit &gt; 50 % der Wachzeit)</a:t>
            </a:r>
            <a:endParaRPr lang="en-GB" sz="2000" b="1">
              <a:solidFill>
                <a:schemeClr val="bg1"/>
              </a:solidFill>
            </a:endParaRPr>
          </a:p>
        </p:txBody>
      </p:sp>
      <p:sp>
        <p:nvSpPr>
          <p:cNvPr id="60455" name="Rectangle 39"/>
          <p:cNvSpPr>
            <a:spLocks noChangeArrowheads="1"/>
          </p:cNvSpPr>
          <p:nvPr/>
        </p:nvSpPr>
        <p:spPr bwMode="auto">
          <a:xfrm>
            <a:off x="880534" y="3197227"/>
            <a:ext cx="5672666" cy="707886"/>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chemeClr val="bg1"/>
                </a:solidFill>
              </a:rPr>
              <a:t>Ambulant behandelter Patient, der sich selbst versorgt, jedoch mehr als 50 % arbeiten kann</a:t>
            </a:r>
            <a:endParaRPr lang="en-GB" sz="2000" b="1">
              <a:solidFill>
                <a:schemeClr val="bg1"/>
              </a:solidFill>
            </a:endParaRPr>
          </a:p>
        </p:txBody>
      </p:sp>
      <p:sp>
        <p:nvSpPr>
          <p:cNvPr id="60457" name="Rectangle 41"/>
          <p:cNvSpPr>
            <a:spLocks noChangeArrowheads="1"/>
          </p:cNvSpPr>
          <p:nvPr/>
        </p:nvSpPr>
        <p:spPr bwMode="auto">
          <a:xfrm>
            <a:off x="880533" y="5749926"/>
            <a:ext cx="5672667" cy="701675"/>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chemeClr val="bg1"/>
                </a:solidFill>
              </a:rPr>
              <a:t>Totale Arbeitsunfähigkeit</a:t>
            </a:r>
          </a:p>
          <a:p>
            <a:pPr algn="ctr"/>
            <a:r>
              <a:rPr lang="en-GB" sz="2000" b="1" smtClean="0">
                <a:solidFill>
                  <a:schemeClr val="bg1"/>
                </a:solidFill>
              </a:rPr>
              <a:t>Häufige oder permanente Bettlägrigkeit</a:t>
            </a:r>
            <a:endParaRPr lang="en-GB" sz="2000" b="1">
              <a:solidFill>
                <a:schemeClr val="bg1"/>
              </a:solidFill>
            </a:endParaRPr>
          </a:p>
        </p:txBody>
      </p:sp>
      <p:sp>
        <p:nvSpPr>
          <p:cNvPr id="60459" name="Text Box 43"/>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smtClean="0"/>
              <a:t>Performance Scale: ECOG</a:t>
            </a:r>
            <a:endParaRPr lang="en-GB" sz="400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8" name="Text Box 8"/>
          <p:cNvSpPr txBox="1">
            <a:spLocks noChangeArrowheads="1"/>
          </p:cNvSpPr>
          <p:nvPr/>
        </p:nvSpPr>
        <p:spPr bwMode="auto">
          <a:xfrm>
            <a:off x="880533" y="2514601"/>
            <a:ext cx="3454400" cy="1904999"/>
          </a:xfrm>
          <a:prstGeom prst="rect">
            <a:avLst/>
          </a:prstGeom>
          <a:solidFill>
            <a:srgbClr val="004182"/>
          </a:solidFill>
          <a:ln w="12700">
            <a:solidFill>
              <a:srgbClr val="F2C712"/>
            </a:solidFill>
            <a:miter lim="800000"/>
            <a:headEnd/>
            <a:tailEnd/>
          </a:ln>
          <a:effectLst/>
        </p:spPr>
        <p:txBody>
          <a:bodyPr anchor="ctr">
            <a:prstTxWarp prst="textNoShape">
              <a:avLst/>
            </a:prstTxWarp>
          </a:bodyPr>
          <a:lstStyle/>
          <a:p>
            <a:pPr algn="ctr"/>
            <a:r>
              <a:rPr lang="en-GB" sz="3000" dirty="0" smtClean="0">
                <a:solidFill>
                  <a:schemeClr val="bg1"/>
                </a:solidFill>
              </a:rPr>
              <a:t>Observation of the patient s </a:t>
            </a:r>
          </a:p>
          <a:p>
            <a:pPr algn="ctr"/>
            <a:r>
              <a:rPr lang="en-GB" sz="3000" dirty="0" smtClean="0">
                <a:solidFill>
                  <a:schemeClr val="bg1"/>
                </a:solidFill>
              </a:rPr>
              <a:t>behaviour </a:t>
            </a:r>
          </a:p>
        </p:txBody>
      </p:sp>
      <p:sp>
        <p:nvSpPr>
          <p:cNvPr id="56333" name="Text Box 13"/>
          <p:cNvSpPr txBox="1">
            <a:spLocks noChangeArrowheads="1"/>
          </p:cNvSpPr>
          <p:nvPr/>
        </p:nvSpPr>
        <p:spPr bwMode="auto">
          <a:xfrm>
            <a:off x="4809067" y="2514601"/>
            <a:ext cx="3454400" cy="1904999"/>
          </a:xfrm>
          <a:prstGeom prst="rect">
            <a:avLst/>
          </a:prstGeom>
          <a:solidFill>
            <a:srgbClr val="004182"/>
          </a:solidFill>
          <a:ln w="12700">
            <a:solidFill>
              <a:srgbClr val="F2C712"/>
            </a:solidFill>
            <a:miter lim="800000"/>
            <a:headEnd/>
            <a:tailEnd/>
          </a:ln>
          <a:effectLst/>
        </p:spPr>
        <p:txBody>
          <a:bodyPr anchor="ctr">
            <a:prstTxWarp prst="textNoShape">
              <a:avLst/>
            </a:prstTxWarp>
          </a:bodyPr>
          <a:lstStyle/>
          <a:p>
            <a:pPr algn="ctr"/>
            <a:r>
              <a:rPr lang="en-GB" sz="3000" dirty="0" smtClean="0">
                <a:solidFill>
                  <a:schemeClr val="bg1"/>
                </a:solidFill>
              </a:rPr>
              <a:t>Observation of the environment </a:t>
            </a:r>
          </a:p>
        </p:txBody>
      </p:sp>
      <p:sp>
        <p:nvSpPr>
          <p:cNvPr id="56336" name="Text Box 16"/>
          <p:cNvSpPr txBox="1">
            <a:spLocks noChangeArrowheads="1"/>
          </p:cNvSpPr>
          <p:nvPr/>
        </p:nvSpPr>
        <p:spPr bwMode="auto">
          <a:xfrm>
            <a:off x="880534" y="304800"/>
            <a:ext cx="7382933" cy="6096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Pain assessment of non-communicative persons</a:t>
            </a:r>
            <a:endParaRPr lang="en-GB" sz="4000" dirty="0"/>
          </a:p>
        </p:txBody>
      </p:sp>
      <p:sp>
        <p:nvSpPr>
          <p:cNvPr id="6" name="Textfeld 5"/>
          <p:cNvSpPr txBox="1"/>
          <p:nvPr/>
        </p:nvSpPr>
        <p:spPr>
          <a:xfrm>
            <a:off x="880534" y="4724400"/>
            <a:ext cx="3454399" cy="1938992"/>
          </a:xfrm>
          <a:prstGeom prst="rect">
            <a:avLst/>
          </a:prstGeom>
          <a:noFill/>
        </p:spPr>
        <p:txBody>
          <a:bodyPr wrap="square" rtlCol="0">
            <a:spAutoFit/>
          </a:bodyPr>
          <a:lstStyle/>
          <a:p>
            <a:pPr algn="ctr"/>
            <a:r>
              <a:rPr lang="en-GB" sz="2400" b="1" dirty="0" smtClean="0"/>
              <a:t>Instruments:</a:t>
            </a:r>
          </a:p>
          <a:p>
            <a:pPr algn="ctr"/>
            <a:r>
              <a:rPr lang="en-GB" sz="2400" dirty="0" err="1" smtClean="0"/>
              <a:t>Doloplus</a:t>
            </a:r>
            <a:r>
              <a:rPr lang="en-GB" sz="2400" dirty="0" smtClean="0"/>
              <a:t> 2</a:t>
            </a:r>
          </a:p>
          <a:p>
            <a:pPr algn="ctr"/>
            <a:r>
              <a:rPr lang="en-GB" sz="2400" dirty="0" smtClean="0"/>
              <a:t>ECPA</a:t>
            </a:r>
          </a:p>
          <a:p>
            <a:pPr algn="ctr"/>
            <a:r>
              <a:rPr lang="en-GB" sz="2400" dirty="0" smtClean="0"/>
              <a:t>BISA</a:t>
            </a:r>
          </a:p>
          <a:p>
            <a:pPr algn="ctr"/>
            <a:r>
              <a:rPr lang="en-GB" sz="2400" dirty="0" smtClean="0"/>
              <a:t>ZOPA</a:t>
            </a:r>
            <a:endParaRPr lang="en-GB" sz="2400" dirty="0"/>
          </a:p>
        </p:txBody>
      </p:sp>
      <p:sp>
        <p:nvSpPr>
          <p:cNvPr id="2" name="Textfeld 1"/>
          <p:cNvSpPr txBox="1"/>
          <p:nvPr/>
        </p:nvSpPr>
        <p:spPr>
          <a:xfrm>
            <a:off x="3923928" y="4724400"/>
            <a:ext cx="4824536" cy="2215991"/>
          </a:xfrm>
          <a:prstGeom prst="rect">
            <a:avLst/>
          </a:prstGeom>
          <a:noFill/>
        </p:spPr>
        <p:txBody>
          <a:bodyPr wrap="square" rtlCol="0">
            <a:spAutoFit/>
          </a:bodyPr>
          <a:lstStyle/>
          <a:p>
            <a:r>
              <a:rPr lang="en-GB" sz="2000" b="1" dirty="0" smtClean="0"/>
              <a:t>Items:</a:t>
            </a:r>
          </a:p>
          <a:p>
            <a:r>
              <a:rPr lang="en-GB" sz="2000" b="1" dirty="0" smtClean="0"/>
              <a:t>Reactions</a:t>
            </a:r>
            <a:r>
              <a:rPr lang="en-GB" sz="2000" dirty="0" smtClean="0"/>
              <a:t>: verbal expression, mimic, sleep…</a:t>
            </a:r>
          </a:p>
          <a:p>
            <a:r>
              <a:rPr lang="en-GB" sz="2000" b="1" dirty="0" smtClean="0"/>
              <a:t>Psychomotor reactions: </a:t>
            </a:r>
            <a:r>
              <a:rPr lang="en-GB" sz="2000" dirty="0" smtClean="0"/>
              <a:t>toilet, dressing, mobility</a:t>
            </a:r>
          </a:p>
          <a:p>
            <a:r>
              <a:rPr lang="en-GB" sz="2000" b="1" dirty="0" smtClean="0"/>
              <a:t>Psychosocial reactions: </a:t>
            </a:r>
            <a:r>
              <a:rPr lang="en-GB" sz="2000" dirty="0" smtClean="0"/>
              <a:t>communication, social activity, behaviour</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899592" y="-1"/>
            <a:ext cx="6624736" cy="9374837"/>
          </a:xfrm>
          <a:prstGeom prst="rect">
            <a:avLst/>
          </a:prstGeom>
        </p:spPr>
      </p:pic>
    </p:spTree>
    <p:extLst>
      <p:ext uri="{BB962C8B-B14F-4D97-AF65-F5344CB8AC3E}">
        <p14:creationId xmlns:p14="http://schemas.microsoft.com/office/powerpoint/2010/main" val="796197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2"/>
          <a:stretch>
            <a:fillRect/>
          </a:stretch>
        </p:blipFill>
        <p:spPr>
          <a:xfrm>
            <a:off x="683568" y="7602"/>
            <a:ext cx="7704856" cy="10903343"/>
          </a:xfrm>
          <a:prstGeom prst="rect">
            <a:avLst/>
          </a:prstGeom>
        </p:spPr>
      </p:pic>
    </p:spTree>
    <p:extLst>
      <p:ext uri="{BB962C8B-B14F-4D97-AF65-F5344CB8AC3E}">
        <p14:creationId xmlns:p14="http://schemas.microsoft.com/office/powerpoint/2010/main" val="30451476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Rectangle 6"/>
          <p:cNvSpPr>
            <a:spLocks noChangeArrowheads="1"/>
          </p:cNvSpPr>
          <p:nvPr/>
        </p:nvSpPr>
        <p:spPr bwMode="auto">
          <a:xfrm>
            <a:off x="1354667" y="2057400"/>
            <a:ext cx="3115733" cy="1200328"/>
          </a:xfrm>
          <a:prstGeom prst="rect">
            <a:avLst/>
          </a:prstGeom>
          <a:noFill/>
          <a:ln w="9525">
            <a:noFill/>
            <a:miter lim="800000"/>
            <a:headEnd/>
            <a:tailEnd/>
          </a:ln>
          <a:effectLst/>
        </p:spPr>
        <p:txBody>
          <a:bodyPr wrap="square">
            <a:prstTxWarp prst="textNoShape">
              <a:avLst/>
            </a:prstTxWarp>
            <a:spAutoFit/>
          </a:bodyPr>
          <a:lstStyle/>
          <a:p>
            <a:r>
              <a:rPr lang="en-GB" sz="2400" dirty="0" smtClean="0"/>
              <a:t>has the child pain?</a:t>
            </a:r>
          </a:p>
          <a:p>
            <a:r>
              <a:rPr lang="en-GB" sz="2400" dirty="0" smtClean="0"/>
              <a:t>If so, which sort of pain?</a:t>
            </a:r>
          </a:p>
        </p:txBody>
      </p:sp>
      <p:sp>
        <p:nvSpPr>
          <p:cNvPr id="57351" name="Line 7"/>
          <p:cNvSpPr>
            <a:spLocks noChangeShapeType="1"/>
          </p:cNvSpPr>
          <p:nvPr/>
        </p:nvSpPr>
        <p:spPr bwMode="auto">
          <a:xfrm flipH="1">
            <a:off x="1270051" y="2057401"/>
            <a:ext cx="62600" cy="1200327"/>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57352" name="Rectangle 8"/>
          <p:cNvSpPr>
            <a:spLocks noChangeArrowheads="1"/>
          </p:cNvSpPr>
          <p:nvPr/>
        </p:nvSpPr>
        <p:spPr bwMode="auto">
          <a:xfrm>
            <a:off x="800101" y="2057401"/>
            <a:ext cx="469950" cy="707886"/>
          </a:xfrm>
          <a:prstGeom prst="rect">
            <a:avLst/>
          </a:prstGeom>
          <a:noFill/>
          <a:ln w="9525">
            <a:noFill/>
            <a:miter lim="800000"/>
            <a:headEnd/>
            <a:tailEnd/>
          </a:ln>
          <a:effectLst/>
        </p:spPr>
        <p:txBody>
          <a:bodyPr wrap="square">
            <a:prstTxWarp prst="textNoShape">
              <a:avLst/>
            </a:prstTxWarp>
            <a:spAutoFit/>
          </a:bodyPr>
          <a:lstStyle/>
          <a:p>
            <a:r>
              <a:rPr lang="en-GB" sz="4000" b="1" smtClean="0">
                <a:solidFill>
                  <a:srgbClr val="FFD91A"/>
                </a:solidFill>
              </a:rPr>
              <a:t>1</a:t>
            </a:r>
            <a:endParaRPr lang="en-GB" sz="4000" b="1">
              <a:solidFill>
                <a:srgbClr val="FFD91A"/>
              </a:solidFill>
            </a:endParaRPr>
          </a:p>
        </p:txBody>
      </p:sp>
      <p:sp>
        <p:nvSpPr>
          <p:cNvPr id="57355" name="Rectangle 11"/>
          <p:cNvSpPr>
            <a:spLocks noChangeArrowheads="1"/>
          </p:cNvSpPr>
          <p:nvPr/>
        </p:nvSpPr>
        <p:spPr bwMode="auto">
          <a:xfrm>
            <a:off x="5295901" y="2057401"/>
            <a:ext cx="3115733" cy="830997"/>
          </a:xfrm>
          <a:prstGeom prst="rect">
            <a:avLst/>
          </a:prstGeom>
          <a:noFill/>
          <a:ln w="9525">
            <a:noFill/>
            <a:miter lim="800000"/>
            <a:headEnd/>
            <a:tailEnd/>
          </a:ln>
          <a:effectLst/>
        </p:spPr>
        <p:txBody>
          <a:bodyPr wrap="square">
            <a:prstTxWarp prst="textNoShape">
              <a:avLst/>
            </a:prstTxWarp>
            <a:spAutoFit/>
          </a:bodyPr>
          <a:lstStyle/>
          <a:p>
            <a:r>
              <a:rPr lang="en-GB" sz="2400" dirty="0" smtClean="0"/>
              <a:t>Which sort of pain does the child suffer?</a:t>
            </a:r>
            <a:endParaRPr lang="en-GB" sz="2400" dirty="0"/>
          </a:p>
        </p:txBody>
      </p:sp>
      <p:sp>
        <p:nvSpPr>
          <p:cNvPr id="57356" name="Line 12"/>
          <p:cNvSpPr>
            <a:spLocks noChangeShapeType="1"/>
          </p:cNvSpPr>
          <p:nvPr/>
        </p:nvSpPr>
        <p:spPr bwMode="auto">
          <a:xfrm>
            <a:off x="5182448" y="2057401"/>
            <a:ext cx="45719" cy="830997"/>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57357" name="Rectangle 13"/>
          <p:cNvSpPr>
            <a:spLocks noChangeArrowheads="1"/>
          </p:cNvSpPr>
          <p:nvPr/>
        </p:nvSpPr>
        <p:spPr bwMode="auto">
          <a:xfrm>
            <a:off x="4741334" y="2057401"/>
            <a:ext cx="469950" cy="707886"/>
          </a:xfrm>
          <a:prstGeom prst="rect">
            <a:avLst/>
          </a:prstGeom>
          <a:noFill/>
          <a:ln w="9525">
            <a:noFill/>
            <a:miter lim="800000"/>
            <a:headEnd/>
            <a:tailEnd/>
          </a:ln>
          <a:effectLst/>
        </p:spPr>
        <p:txBody>
          <a:bodyPr wrap="square">
            <a:prstTxWarp prst="textNoShape">
              <a:avLst/>
            </a:prstTxWarp>
            <a:spAutoFit/>
          </a:bodyPr>
          <a:lstStyle/>
          <a:p>
            <a:r>
              <a:rPr lang="en-GB" sz="4000" b="1" smtClean="0">
                <a:solidFill>
                  <a:srgbClr val="FFD91A"/>
                </a:solidFill>
              </a:rPr>
              <a:t>2</a:t>
            </a:r>
            <a:endParaRPr lang="en-GB" sz="4000" b="1">
              <a:solidFill>
                <a:srgbClr val="FFD91A"/>
              </a:solidFill>
            </a:endParaRPr>
          </a:p>
        </p:txBody>
      </p:sp>
      <p:sp>
        <p:nvSpPr>
          <p:cNvPr id="57362" name="Rectangle 18"/>
          <p:cNvSpPr>
            <a:spLocks noChangeArrowheads="1"/>
          </p:cNvSpPr>
          <p:nvPr/>
        </p:nvSpPr>
        <p:spPr bwMode="auto">
          <a:xfrm>
            <a:off x="880534" y="3581400"/>
            <a:ext cx="7382933" cy="1739900"/>
          </a:xfrm>
          <a:prstGeom prst="rect">
            <a:avLst/>
          </a:prstGeom>
          <a:solidFill>
            <a:srgbClr val="0053B1"/>
          </a:solidFill>
          <a:ln w="12700">
            <a:solidFill>
              <a:srgbClr val="FFD91A"/>
            </a:solidFill>
            <a:miter lim="800000"/>
            <a:headEnd/>
            <a:tailEnd/>
          </a:ln>
          <a:effectLst/>
        </p:spPr>
        <p:txBody>
          <a:bodyPr wrap="none" anchor="ctr">
            <a:prstTxWarp prst="textNoShape">
              <a:avLst/>
            </a:prstTxWarp>
          </a:bodyPr>
          <a:lstStyle/>
          <a:p>
            <a:endParaRPr lang="en-GB"/>
          </a:p>
        </p:txBody>
      </p:sp>
      <p:sp>
        <p:nvSpPr>
          <p:cNvPr id="57363" name="Line 19"/>
          <p:cNvSpPr>
            <a:spLocks noChangeShapeType="1"/>
          </p:cNvSpPr>
          <p:nvPr/>
        </p:nvSpPr>
        <p:spPr bwMode="auto">
          <a:xfrm>
            <a:off x="800101" y="4373880"/>
            <a:ext cx="7463367" cy="45719"/>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57364" name="Line 20"/>
          <p:cNvSpPr>
            <a:spLocks noChangeShapeType="1"/>
          </p:cNvSpPr>
          <p:nvPr/>
        </p:nvSpPr>
        <p:spPr bwMode="auto">
          <a:xfrm flipH="1">
            <a:off x="3928532" y="3581400"/>
            <a:ext cx="45719" cy="1752600"/>
          </a:xfrm>
          <a:prstGeom prst="line">
            <a:avLst/>
          </a:prstGeom>
          <a:noFill/>
          <a:ln w="12700">
            <a:solidFill>
              <a:srgbClr val="FFD91A"/>
            </a:solidFill>
            <a:round/>
            <a:headEnd/>
            <a:tailEnd/>
          </a:ln>
          <a:effectLst/>
        </p:spPr>
        <p:txBody>
          <a:bodyPr wrap="none" anchor="ctr">
            <a:prstTxWarp prst="textNoShape">
              <a:avLst/>
            </a:prstTxWarp>
          </a:bodyPr>
          <a:lstStyle/>
          <a:p>
            <a:endParaRPr lang="en-GB"/>
          </a:p>
        </p:txBody>
      </p:sp>
      <p:sp>
        <p:nvSpPr>
          <p:cNvPr id="57365" name="Rectangle 21"/>
          <p:cNvSpPr>
            <a:spLocks noChangeArrowheads="1"/>
          </p:cNvSpPr>
          <p:nvPr/>
        </p:nvSpPr>
        <p:spPr bwMode="auto">
          <a:xfrm>
            <a:off x="982133" y="3810001"/>
            <a:ext cx="2844800" cy="400110"/>
          </a:xfrm>
          <a:prstGeom prst="rect">
            <a:avLst/>
          </a:prstGeom>
          <a:noFill/>
          <a:ln w="9525">
            <a:noFill/>
            <a:miter lim="800000"/>
            <a:headEnd/>
            <a:tailEnd/>
          </a:ln>
          <a:effectLst/>
        </p:spPr>
        <p:txBody>
          <a:bodyPr wrap="square" rIns="0">
            <a:prstTxWarp prst="textNoShape">
              <a:avLst/>
            </a:prstTxWarp>
            <a:spAutoFit/>
          </a:bodyPr>
          <a:lstStyle/>
          <a:p>
            <a:pPr algn="ctr"/>
            <a:r>
              <a:rPr lang="en-GB" sz="2000" b="1" dirty="0" smtClean="0">
                <a:solidFill>
                  <a:srgbClr val="FFD91A"/>
                </a:solidFill>
              </a:rPr>
              <a:t>Child less than 5 years</a:t>
            </a:r>
            <a:endParaRPr lang="en-GB" sz="2000" b="1" dirty="0">
              <a:solidFill>
                <a:srgbClr val="FFD91A"/>
              </a:solidFill>
            </a:endParaRPr>
          </a:p>
        </p:txBody>
      </p:sp>
      <p:sp>
        <p:nvSpPr>
          <p:cNvPr id="57366" name="Rectangle 22"/>
          <p:cNvSpPr>
            <a:spLocks noChangeArrowheads="1"/>
          </p:cNvSpPr>
          <p:nvPr/>
        </p:nvSpPr>
        <p:spPr bwMode="auto">
          <a:xfrm>
            <a:off x="3946878" y="3810001"/>
            <a:ext cx="4334933"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dirty="0" smtClean="0">
                <a:solidFill>
                  <a:srgbClr val="FFD91A"/>
                </a:solidFill>
              </a:rPr>
              <a:t>Child over 5 years</a:t>
            </a:r>
            <a:endParaRPr lang="en-GB" sz="2000" b="1" dirty="0">
              <a:solidFill>
                <a:srgbClr val="FFD91A"/>
              </a:solidFill>
            </a:endParaRPr>
          </a:p>
        </p:txBody>
      </p:sp>
      <p:sp>
        <p:nvSpPr>
          <p:cNvPr id="57367" name="Rectangle 23"/>
          <p:cNvSpPr>
            <a:spLocks noChangeArrowheads="1"/>
          </p:cNvSpPr>
          <p:nvPr/>
        </p:nvSpPr>
        <p:spPr bwMode="auto">
          <a:xfrm>
            <a:off x="880533" y="4606925"/>
            <a:ext cx="3048000" cy="369332"/>
          </a:xfrm>
          <a:prstGeom prst="rect">
            <a:avLst/>
          </a:prstGeom>
          <a:noFill/>
          <a:ln w="9525">
            <a:noFill/>
            <a:miter lim="800000"/>
            <a:headEnd/>
            <a:tailEnd/>
          </a:ln>
          <a:effectLst/>
        </p:spPr>
        <p:txBody>
          <a:bodyPr wrap="square">
            <a:prstTxWarp prst="textNoShape">
              <a:avLst/>
            </a:prstTxWarp>
            <a:spAutoFit/>
          </a:bodyPr>
          <a:lstStyle/>
          <a:p>
            <a:pPr algn="ctr"/>
            <a:r>
              <a:rPr lang="en-GB" sz="1800" b="1" dirty="0" smtClean="0">
                <a:solidFill>
                  <a:schemeClr val="bg1"/>
                </a:solidFill>
              </a:rPr>
              <a:t>DEGR* Scale</a:t>
            </a:r>
            <a:endParaRPr lang="en-GB" sz="1800" b="1" dirty="0">
              <a:solidFill>
                <a:schemeClr val="bg1"/>
              </a:solidFill>
            </a:endParaRPr>
          </a:p>
        </p:txBody>
      </p:sp>
      <p:sp>
        <p:nvSpPr>
          <p:cNvPr id="57368" name="Rectangle 24"/>
          <p:cNvSpPr>
            <a:spLocks noChangeArrowheads="1"/>
          </p:cNvSpPr>
          <p:nvPr/>
        </p:nvSpPr>
        <p:spPr bwMode="auto">
          <a:xfrm>
            <a:off x="3793067" y="4419599"/>
            <a:ext cx="4642556" cy="646331"/>
          </a:xfrm>
          <a:prstGeom prst="rect">
            <a:avLst/>
          </a:prstGeom>
          <a:noFill/>
          <a:ln w="9525">
            <a:noFill/>
            <a:miter lim="800000"/>
            <a:headEnd/>
            <a:tailEnd/>
          </a:ln>
          <a:effectLst/>
        </p:spPr>
        <p:txBody>
          <a:bodyPr wrap="square">
            <a:prstTxWarp prst="textNoShape">
              <a:avLst/>
            </a:prstTxWarp>
            <a:spAutoFit/>
          </a:bodyPr>
          <a:lstStyle/>
          <a:p>
            <a:pPr algn="ctr"/>
            <a:r>
              <a:rPr lang="en-GB" sz="1800" b="1" dirty="0" smtClean="0">
                <a:solidFill>
                  <a:schemeClr val="bg1"/>
                </a:solidFill>
              </a:rPr>
              <a:t>VAS – drawing of </a:t>
            </a:r>
            <a:r>
              <a:rPr lang="en-GB" sz="1800" b="1" dirty="0" err="1" smtClean="0">
                <a:solidFill>
                  <a:schemeClr val="bg1"/>
                </a:solidFill>
              </a:rPr>
              <a:t>smilies</a:t>
            </a:r>
            <a:endParaRPr lang="en-GB" sz="1800" b="1" dirty="0" smtClean="0">
              <a:solidFill>
                <a:schemeClr val="bg1"/>
              </a:solidFill>
            </a:endParaRPr>
          </a:p>
          <a:p>
            <a:pPr algn="ctr"/>
            <a:r>
              <a:rPr lang="en-GB" sz="1800" b="1" dirty="0" err="1" smtClean="0">
                <a:solidFill>
                  <a:schemeClr val="bg1"/>
                </a:solidFill>
              </a:rPr>
              <a:t>Bieri-Skala</a:t>
            </a:r>
            <a:r>
              <a:rPr lang="en-GB" sz="1800" b="1" dirty="0" smtClean="0">
                <a:solidFill>
                  <a:schemeClr val="bg1"/>
                </a:solidFill>
              </a:rPr>
              <a:t> or Mac </a:t>
            </a:r>
            <a:r>
              <a:rPr lang="en-GB" sz="1800" b="1" dirty="0" err="1" smtClean="0">
                <a:solidFill>
                  <a:schemeClr val="bg1"/>
                </a:solidFill>
              </a:rPr>
              <a:t>Grath-Skala</a:t>
            </a:r>
            <a:endParaRPr lang="en-GB" sz="1800" b="1" dirty="0">
              <a:solidFill>
                <a:schemeClr val="bg1"/>
              </a:solidFill>
            </a:endParaRPr>
          </a:p>
        </p:txBody>
      </p:sp>
      <p:sp>
        <p:nvSpPr>
          <p:cNvPr id="57369" name="Rectangle 25"/>
          <p:cNvSpPr>
            <a:spLocks noChangeArrowheads="1"/>
          </p:cNvSpPr>
          <p:nvPr/>
        </p:nvSpPr>
        <p:spPr bwMode="auto">
          <a:xfrm>
            <a:off x="880534" y="5486401"/>
            <a:ext cx="7382933" cy="400110"/>
          </a:xfrm>
          <a:prstGeom prst="rect">
            <a:avLst/>
          </a:prstGeom>
          <a:noFill/>
          <a:ln w="9525">
            <a:noFill/>
            <a:miter lim="800000"/>
            <a:headEnd/>
            <a:tailEnd/>
          </a:ln>
          <a:effectLst/>
        </p:spPr>
        <p:txBody>
          <a:bodyPr lIns="0">
            <a:prstTxWarp prst="textNoShape">
              <a:avLst/>
            </a:prstTxWarp>
            <a:spAutoFit/>
          </a:bodyPr>
          <a:lstStyle/>
          <a:p>
            <a:pPr algn="ctr"/>
            <a:r>
              <a:rPr lang="en-GB" sz="2000" b="1" dirty="0" smtClean="0">
                <a:solidFill>
                  <a:srgbClr val="FF0000"/>
                </a:solidFill>
              </a:rPr>
              <a:t>In all cases: observe, listen, have contact, examine</a:t>
            </a:r>
            <a:endParaRPr lang="en-GB" sz="2000" b="1" dirty="0">
              <a:solidFill>
                <a:srgbClr val="FF0000"/>
              </a:solidFill>
            </a:endParaRPr>
          </a:p>
        </p:txBody>
      </p:sp>
      <p:sp>
        <p:nvSpPr>
          <p:cNvPr id="57371" name="Text Box 27"/>
          <p:cNvSpPr txBox="1">
            <a:spLocks noChangeArrowheads="1"/>
          </p:cNvSpPr>
          <p:nvPr/>
        </p:nvSpPr>
        <p:spPr bwMode="auto">
          <a:xfrm>
            <a:off x="880533" y="6257926"/>
            <a:ext cx="4910667" cy="360363"/>
          </a:xfrm>
          <a:prstGeom prst="rect">
            <a:avLst/>
          </a:prstGeom>
          <a:noFill/>
          <a:ln w="9525">
            <a:noFill/>
            <a:miter lim="800000"/>
            <a:headEnd/>
            <a:tailEnd/>
          </a:ln>
          <a:effectLst/>
        </p:spPr>
        <p:txBody>
          <a:bodyPr lIns="0" rIns="0">
            <a:prstTxWarp prst="textNoShape">
              <a:avLst/>
            </a:prstTxWarp>
          </a:bodyPr>
          <a:lstStyle/>
          <a:p>
            <a:r>
              <a:rPr lang="en-GB" sz="1300" smtClean="0">
                <a:solidFill>
                  <a:schemeClr val="bg1"/>
                </a:solidFill>
              </a:rPr>
              <a:t>* </a:t>
            </a:r>
            <a:r>
              <a:rPr lang="en-GB" sz="2400" smtClean="0"/>
              <a:t>Douleur Enfant Gustave Roussy.</a:t>
            </a:r>
            <a:endParaRPr lang="en-GB" sz="2400"/>
          </a:p>
        </p:txBody>
      </p:sp>
      <p:sp>
        <p:nvSpPr>
          <p:cNvPr id="57373" name="Text Box 29"/>
          <p:cNvSpPr txBox="1">
            <a:spLocks noChangeArrowheads="1"/>
          </p:cNvSpPr>
          <p:nvPr/>
        </p:nvSpPr>
        <p:spPr bwMode="auto">
          <a:xfrm>
            <a:off x="880534" y="609600"/>
            <a:ext cx="7382933" cy="6858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Children with cancer and pain</a:t>
            </a:r>
            <a:endParaRPr lang="en-GB" sz="40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normAutofit fontScale="90000"/>
          </a:bodyPr>
          <a:lstStyle/>
          <a:p>
            <a:r>
              <a:rPr lang="en-GB" smtClean="0"/>
              <a:t>Edmonton Classification System for Cancer Pain ECS-CP</a:t>
            </a:r>
            <a:r>
              <a:rPr lang="en-GB" sz="2000" smtClean="0"/>
              <a:t/>
            </a:r>
            <a:br>
              <a:rPr lang="en-GB" sz="2000" smtClean="0"/>
            </a:br>
            <a:r>
              <a:rPr lang="en-GB" sz="2000" smtClean="0"/>
              <a:t>Fainsinger RL (2010) European Journal of Cancer</a:t>
            </a:r>
            <a:endParaRPr lang="en-GB"/>
          </a:p>
        </p:txBody>
      </p:sp>
      <p:sp>
        <p:nvSpPr>
          <p:cNvPr id="11" name="Inhaltsplatzhalter 10"/>
          <p:cNvSpPr>
            <a:spLocks noGrp="1"/>
          </p:cNvSpPr>
          <p:nvPr>
            <p:ph idx="1"/>
          </p:nvPr>
        </p:nvSpPr>
        <p:spPr>
          <a:xfrm>
            <a:off x="457200" y="1905000"/>
            <a:ext cx="8229600" cy="4221163"/>
          </a:xfrm>
        </p:spPr>
        <p:txBody>
          <a:bodyPr/>
          <a:lstStyle/>
          <a:p>
            <a:r>
              <a:rPr lang="en-GB" dirty="0"/>
              <a:t>p</a:t>
            </a:r>
            <a:r>
              <a:rPr lang="en-GB" dirty="0" smtClean="0"/>
              <a:t>athogenesis of pain</a:t>
            </a:r>
          </a:p>
          <a:p>
            <a:r>
              <a:rPr lang="en-GB" dirty="0"/>
              <a:t>i</a:t>
            </a:r>
            <a:r>
              <a:rPr lang="en-GB" dirty="0" smtClean="0"/>
              <a:t>ncidental pain</a:t>
            </a:r>
          </a:p>
          <a:p>
            <a:r>
              <a:rPr lang="en-GB" dirty="0"/>
              <a:t>p</a:t>
            </a:r>
            <a:r>
              <a:rPr lang="en-GB" dirty="0" smtClean="0"/>
              <a:t>sychological stress</a:t>
            </a:r>
          </a:p>
          <a:p>
            <a:r>
              <a:rPr lang="en-GB" dirty="0"/>
              <a:t>a</a:t>
            </a:r>
            <a:r>
              <a:rPr lang="en-GB" dirty="0" smtClean="0"/>
              <a:t>ddictive behaviour</a:t>
            </a:r>
          </a:p>
          <a:p>
            <a:r>
              <a:rPr lang="en-GB" dirty="0"/>
              <a:t>c</a:t>
            </a:r>
            <a:r>
              <a:rPr lang="en-GB" dirty="0" smtClean="0"/>
              <a:t>ognitive functions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 7"/>
          <p:cNvPicPr>
            <a:picLocks noChangeAspect="1"/>
          </p:cNvPicPr>
          <p:nvPr/>
        </p:nvPicPr>
        <p:blipFill>
          <a:blip r:embed="rId2"/>
          <a:stretch>
            <a:fillRect/>
          </a:stretch>
        </p:blipFill>
        <p:spPr>
          <a:xfrm>
            <a:off x="381000" y="350838"/>
            <a:ext cx="6702311" cy="6583362"/>
          </a:xfrm>
          <a:prstGeom prst="rect">
            <a:avLst/>
          </a:prstGeom>
        </p:spPr>
      </p:pic>
      <p:sp>
        <p:nvSpPr>
          <p:cNvPr id="9" name="Textfeld 8"/>
          <p:cNvSpPr txBox="1"/>
          <p:nvPr/>
        </p:nvSpPr>
        <p:spPr>
          <a:xfrm rot="16200000">
            <a:off x="5508055" y="3155290"/>
            <a:ext cx="4550777" cy="830997"/>
          </a:xfrm>
          <a:prstGeom prst="rect">
            <a:avLst/>
          </a:prstGeom>
          <a:noFill/>
        </p:spPr>
        <p:txBody>
          <a:bodyPr wrap="square" rtlCol="0">
            <a:spAutoFit/>
          </a:bodyPr>
          <a:lstStyle/>
          <a:p>
            <a:r>
              <a:rPr lang="de-DE" sz="2400" b="1" dirty="0" smtClean="0"/>
              <a:t>Edmonton </a:t>
            </a:r>
            <a:r>
              <a:rPr lang="de-DE" sz="2400" b="1" dirty="0" err="1" smtClean="0"/>
              <a:t>Staging</a:t>
            </a:r>
            <a:r>
              <a:rPr lang="de-DE" sz="2400" b="1" dirty="0" smtClean="0"/>
              <a:t> System </a:t>
            </a:r>
            <a:r>
              <a:rPr lang="de-DE" sz="2400" b="1" dirty="0" err="1" smtClean="0"/>
              <a:t>for</a:t>
            </a:r>
            <a:r>
              <a:rPr lang="de-DE" sz="2400" b="1" dirty="0" smtClean="0"/>
              <a:t> </a:t>
            </a:r>
            <a:r>
              <a:rPr lang="de-DE" sz="2400" b="1" dirty="0" err="1" smtClean="0"/>
              <a:t>Cancer</a:t>
            </a:r>
            <a:r>
              <a:rPr lang="de-DE" sz="2400" b="1" dirty="0" smtClean="0"/>
              <a:t> </a:t>
            </a:r>
            <a:r>
              <a:rPr lang="de-DE" sz="2400" b="1" dirty="0" err="1" smtClean="0"/>
              <a:t>Pain</a:t>
            </a:r>
            <a:r>
              <a:rPr lang="de-DE" sz="2400" b="1" dirty="0" smtClean="0"/>
              <a:t> ESS</a:t>
            </a:r>
            <a:endParaRPr lang="de-DE" sz="2400" b="1"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smtClean="0"/>
              <a:t>Pain therapy of Patients with cancer</a:t>
            </a:r>
            <a:endParaRPr lang="en-GB" dirty="0"/>
          </a:p>
        </p:txBody>
      </p:sp>
      <p:sp>
        <p:nvSpPr>
          <p:cNvPr id="5" name="Textplatzhalter 4"/>
          <p:cNvSpPr>
            <a:spLocks noGrp="1"/>
          </p:cNvSpPr>
          <p:nvPr>
            <p:ph type="body" idx="1"/>
          </p:nvPr>
        </p:nvSpPr>
        <p:spPr/>
        <p:txBody>
          <a:bodyPr/>
          <a:lstStyle/>
          <a:p>
            <a:endParaRPr lang="de-DE"/>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30" name="Rectangle 18"/>
          <p:cNvSpPr>
            <a:spLocks noChangeArrowheads="1"/>
          </p:cNvSpPr>
          <p:nvPr/>
        </p:nvSpPr>
        <p:spPr bwMode="auto">
          <a:xfrm>
            <a:off x="2912533" y="2743200"/>
            <a:ext cx="4470400" cy="609600"/>
          </a:xfrm>
          <a:prstGeom prst="rect">
            <a:avLst/>
          </a:prstGeom>
          <a:solidFill>
            <a:srgbClr val="00488F"/>
          </a:solidFill>
          <a:ln w="9525">
            <a:solidFill>
              <a:schemeClr val="tx1"/>
            </a:solidFill>
            <a:miter lim="800000"/>
            <a:headEnd/>
            <a:tailEnd/>
          </a:ln>
          <a:effectLst/>
        </p:spPr>
        <p:txBody>
          <a:bodyPr wrap="none" anchor="ctr">
            <a:prstTxWarp prst="textNoShape">
              <a:avLst/>
            </a:prstTxWarp>
          </a:bodyPr>
          <a:lstStyle/>
          <a:p>
            <a:endParaRPr lang="en-GB"/>
          </a:p>
        </p:txBody>
      </p:sp>
      <p:sp>
        <p:nvSpPr>
          <p:cNvPr id="90133" name="Rectangle 21"/>
          <p:cNvSpPr>
            <a:spLocks noChangeArrowheads="1"/>
          </p:cNvSpPr>
          <p:nvPr/>
        </p:nvSpPr>
        <p:spPr bwMode="auto">
          <a:xfrm>
            <a:off x="2302933" y="3860800"/>
            <a:ext cx="4470400" cy="609600"/>
          </a:xfrm>
          <a:prstGeom prst="rect">
            <a:avLst/>
          </a:prstGeom>
          <a:solidFill>
            <a:srgbClr val="006BD6"/>
          </a:solidFill>
          <a:ln w="9525">
            <a:solidFill>
              <a:schemeClr val="tx1"/>
            </a:solidFill>
            <a:miter lim="800000"/>
            <a:headEnd/>
            <a:tailEnd/>
          </a:ln>
          <a:effectLst/>
        </p:spPr>
        <p:txBody>
          <a:bodyPr wrap="none" anchor="ctr">
            <a:prstTxWarp prst="textNoShape">
              <a:avLst/>
            </a:prstTxWarp>
          </a:bodyPr>
          <a:lstStyle/>
          <a:p>
            <a:endParaRPr lang="en-GB"/>
          </a:p>
        </p:txBody>
      </p:sp>
      <p:sp>
        <p:nvSpPr>
          <p:cNvPr id="90134" name="Freeform 22"/>
          <p:cNvSpPr>
            <a:spLocks/>
          </p:cNvSpPr>
          <p:nvPr/>
        </p:nvSpPr>
        <p:spPr bwMode="auto">
          <a:xfrm>
            <a:off x="2302933" y="3352800"/>
            <a:ext cx="5080000" cy="533400"/>
          </a:xfrm>
          <a:custGeom>
            <a:avLst/>
            <a:gdLst/>
            <a:ahLst/>
            <a:cxnLst>
              <a:cxn ang="0">
                <a:pos x="432" y="0"/>
              </a:cxn>
              <a:cxn ang="0">
                <a:pos x="3600" y="0"/>
              </a:cxn>
              <a:cxn ang="0">
                <a:pos x="3168" y="336"/>
              </a:cxn>
              <a:cxn ang="0">
                <a:pos x="0" y="336"/>
              </a:cxn>
              <a:cxn ang="0">
                <a:pos x="432" y="0"/>
              </a:cxn>
            </a:cxnLst>
            <a:rect l="0" t="0" r="r" b="b"/>
            <a:pathLst>
              <a:path w="3600" h="336">
                <a:moveTo>
                  <a:pt x="432" y="0"/>
                </a:moveTo>
                <a:lnTo>
                  <a:pt x="3600" y="0"/>
                </a:lnTo>
                <a:lnTo>
                  <a:pt x="3168" y="336"/>
                </a:lnTo>
                <a:lnTo>
                  <a:pt x="0" y="336"/>
                </a:lnTo>
                <a:lnTo>
                  <a:pt x="432" y="0"/>
                </a:lnTo>
                <a:close/>
              </a:path>
            </a:pathLst>
          </a:custGeom>
          <a:solidFill>
            <a:srgbClr val="FF6600"/>
          </a:solidFill>
          <a:ln w="9525">
            <a:solidFill>
              <a:schemeClr val="tx1"/>
            </a:solidFill>
            <a:round/>
            <a:headEnd/>
            <a:tailEnd/>
          </a:ln>
          <a:effectLst/>
        </p:spPr>
        <p:txBody>
          <a:bodyPr wrap="none" anchor="ctr">
            <a:prstTxWarp prst="textNoShape">
              <a:avLst/>
            </a:prstTxWarp>
          </a:bodyPr>
          <a:lstStyle/>
          <a:p>
            <a:endParaRPr lang="en-GB" dirty="0"/>
          </a:p>
        </p:txBody>
      </p:sp>
      <p:sp>
        <p:nvSpPr>
          <p:cNvPr id="90135" name="Freeform 23"/>
          <p:cNvSpPr>
            <a:spLocks/>
          </p:cNvSpPr>
          <p:nvPr/>
        </p:nvSpPr>
        <p:spPr bwMode="auto">
          <a:xfrm>
            <a:off x="1693333" y="4470400"/>
            <a:ext cx="5080000" cy="533400"/>
          </a:xfrm>
          <a:custGeom>
            <a:avLst/>
            <a:gdLst/>
            <a:ahLst/>
            <a:cxnLst>
              <a:cxn ang="0">
                <a:pos x="432" y="0"/>
              </a:cxn>
              <a:cxn ang="0">
                <a:pos x="3600" y="0"/>
              </a:cxn>
              <a:cxn ang="0">
                <a:pos x="3168" y="336"/>
              </a:cxn>
              <a:cxn ang="0">
                <a:pos x="0" y="336"/>
              </a:cxn>
              <a:cxn ang="0">
                <a:pos x="432" y="0"/>
              </a:cxn>
            </a:cxnLst>
            <a:rect l="0" t="0" r="r" b="b"/>
            <a:pathLst>
              <a:path w="3600" h="336">
                <a:moveTo>
                  <a:pt x="432" y="0"/>
                </a:moveTo>
                <a:lnTo>
                  <a:pt x="3600" y="0"/>
                </a:lnTo>
                <a:lnTo>
                  <a:pt x="3168" y="336"/>
                </a:lnTo>
                <a:lnTo>
                  <a:pt x="0" y="336"/>
                </a:lnTo>
                <a:lnTo>
                  <a:pt x="432" y="0"/>
                </a:lnTo>
                <a:close/>
              </a:path>
            </a:pathLst>
          </a:custGeom>
          <a:solidFill>
            <a:srgbClr val="FF9933"/>
          </a:solidFill>
          <a:ln w="9525">
            <a:solidFill>
              <a:schemeClr val="tx1"/>
            </a:solidFill>
            <a:round/>
            <a:headEnd/>
            <a:tailEnd/>
          </a:ln>
          <a:effectLst/>
        </p:spPr>
        <p:txBody>
          <a:bodyPr wrap="none" anchor="ctr">
            <a:prstTxWarp prst="textNoShape">
              <a:avLst/>
            </a:prstTxWarp>
          </a:bodyPr>
          <a:lstStyle/>
          <a:p>
            <a:endParaRPr lang="en-GB"/>
          </a:p>
        </p:txBody>
      </p:sp>
      <p:sp>
        <p:nvSpPr>
          <p:cNvPr id="90136" name="Rectangle 24"/>
          <p:cNvSpPr>
            <a:spLocks noChangeArrowheads="1"/>
          </p:cNvSpPr>
          <p:nvPr/>
        </p:nvSpPr>
        <p:spPr bwMode="auto">
          <a:xfrm>
            <a:off x="1693333" y="5003800"/>
            <a:ext cx="4470400" cy="609600"/>
          </a:xfrm>
          <a:prstGeom prst="rect">
            <a:avLst/>
          </a:prstGeom>
          <a:solidFill>
            <a:srgbClr val="359AFF"/>
          </a:solidFill>
          <a:ln w="9525">
            <a:solidFill>
              <a:schemeClr val="tx1"/>
            </a:solidFill>
            <a:miter lim="800000"/>
            <a:headEnd/>
            <a:tailEnd/>
          </a:ln>
          <a:effectLst/>
        </p:spPr>
        <p:txBody>
          <a:bodyPr wrap="none" anchor="ctr">
            <a:prstTxWarp prst="textNoShape">
              <a:avLst/>
            </a:prstTxWarp>
          </a:bodyPr>
          <a:lstStyle/>
          <a:p>
            <a:endParaRPr lang="en-GB"/>
          </a:p>
        </p:txBody>
      </p:sp>
      <p:sp>
        <p:nvSpPr>
          <p:cNvPr id="90137" name="Freeform 25"/>
          <p:cNvSpPr>
            <a:spLocks/>
          </p:cNvSpPr>
          <p:nvPr/>
        </p:nvSpPr>
        <p:spPr bwMode="auto">
          <a:xfrm>
            <a:off x="1083733" y="5613400"/>
            <a:ext cx="5080000" cy="533400"/>
          </a:xfrm>
          <a:custGeom>
            <a:avLst/>
            <a:gdLst/>
            <a:ahLst/>
            <a:cxnLst>
              <a:cxn ang="0">
                <a:pos x="432" y="0"/>
              </a:cxn>
              <a:cxn ang="0">
                <a:pos x="3600" y="0"/>
              </a:cxn>
              <a:cxn ang="0">
                <a:pos x="3168" y="336"/>
              </a:cxn>
              <a:cxn ang="0">
                <a:pos x="0" y="336"/>
              </a:cxn>
              <a:cxn ang="0">
                <a:pos x="432" y="0"/>
              </a:cxn>
            </a:cxnLst>
            <a:rect l="0" t="0" r="r" b="b"/>
            <a:pathLst>
              <a:path w="3600" h="336">
                <a:moveTo>
                  <a:pt x="432" y="0"/>
                </a:moveTo>
                <a:lnTo>
                  <a:pt x="3600" y="0"/>
                </a:lnTo>
                <a:lnTo>
                  <a:pt x="3168" y="336"/>
                </a:lnTo>
                <a:lnTo>
                  <a:pt x="0" y="336"/>
                </a:lnTo>
                <a:lnTo>
                  <a:pt x="432" y="0"/>
                </a:lnTo>
                <a:close/>
              </a:path>
            </a:pathLst>
          </a:custGeom>
          <a:solidFill>
            <a:srgbClr val="F2C712"/>
          </a:solidFill>
          <a:ln w="9525">
            <a:solidFill>
              <a:schemeClr val="tx1"/>
            </a:solidFill>
            <a:round/>
            <a:headEnd/>
            <a:tailEnd/>
          </a:ln>
          <a:effectLst/>
        </p:spPr>
        <p:txBody>
          <a:bodyPr wrap="none" anchor="ctr">
            <a:prstTxWarp prst="textNoShape">
              <a:avLst/>
            </a:prstTxWarp>
          </a:bodyPr>
          <a:lstStyle/>
          <a:p>
            <a:endParaRPr lang="en-GB"/>
          </a:p>
        </p:txBody>
      </p:sp>
      <p:sp>
        <p:nvSpPr>
          <p:cNvPr id="90138" name="Freeform 26"/>
          <p:cNvSpPr>
            <a:spLocks/>
          </p:cNvSpPr>
          <p:nvPr/>
        </p:nvSpPr>
        <p:spPr bwMode="auto">
          <a:xfrm>
            <a:off x="2912533" y="2209800"/>
            <a:ext cx="5080000" cy="533400"/>
          </a:xfrm>
          <a:custGeom>
            <a:avLst/>
            <a:gdLst/>
            <a:ahLst/>
            <a:cxnLst>
              <a:cxn ang="0">
                <a:pos x="432" y="0"/>
              </a:cxn>
              <a:cxn ang="0">
                <a:pos x="3600" y="0"/>
              </a:cxn>
              <a:cxn ang="0">
                <a:pos x="3168" y="336"/>
              </a:cxn>
              <a:cxn ang="0">
                <a:pos x="0" y="336"/>
              </a:cxn>
              <a:cxn ang="0">
                <a:pos x="432" y="0"/>
              </a:cxn>
            </a:cxnLst>
            <a:rect l="0" t="0" r="r" b="b"/>
            <a:pathLst>
              <a:path w="3600" h="336">
                <a:moveTo>
                  <a:pt x="432" y="0"/>
                </a:moveTo>
                <a:lnTo>
                  <a:pt x="3600" y="0"/>
                </a:lnTo>
                <a:lnTo>
                  <a:pt x="3168" y="336"/>
                </a:lnTo>
                <a:lnTo>
                  <a:pt x="0" y="336"/>
                </a:lnTo>
                <a:lnTo>
                  <a:pt x="432" y="0"/>
                </a:lnTo>
                <a:close/>
              </a:path>
            </a:pathLst>
          </a:custGeom>
          <a:solidFill>
            <a:srgbClr val="FC4E00"/>
          </a:solidFill>
          <a:ln w="9525">
            <a:solidFill>
              <a:schemeClr val="tx1"/>
            </a:solidFill>
            <a:round/>
            <a:headEnd/>
            <a:tailEnd/>
          </a:ln>
          <a:effectLst/>
        </p:spPr>
        <p:txBody>
          <a:bodyPr wrap="none" anchor="ctr">
            <a:prstTxWarp prst="textNoShape">
              <a:avLst/>
            </a:prstTxWarp>
          </a:bodyPr>
          <a:lstStyle/>
          <a:p>
            <a:endParaRPr lang="en-GB"/>
          </a:p>
        </p:txBody>
      </p:sp>
      <p:sp>
        <p:nvSpPr>
          <p:cNvPr id="90121" name="Text Box 9"/>
          <p:cNvSpPr txBox="1">
            <a:spLocks noChangeArrowheads="1"/>
          </p:cNvSpPr>
          <p:nvPr/>
        </p:nvSpPr>
        <p:spPr bwMode="auto">
          <a:xfrm>
            <a:off x="880534" y="609600"/>
            <a:ext cx="7382933" cy="7620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WHO ladder</a:t>
            </a:r>
            <a:endParaRPr lang="en-GB" sz="4000" dirty="0"/>
          </a:p>
        </p:txBody>
      </p:sp>
      <p:sp>
        <p:nvSpPr>
          <p:cNvPr id="90122" name="Text Box 10"/>
          <p:cNvSpPr txBox="1">
            <a:spLocks noChangeArrowheads="1"/>
          </p:cNvSpPr>
          <p:nvPr/>
        </p:nvSpPr>
        <p:spPr bwMode="auto">
          <a:xfrm>
            <a:off x="2302934" y="3997326"/>
            <a:ext cx="4470399" cy="369332"/>
          </a:xfrm>
          <a:prstGeom prst="rect">
            <a:avLst/>
          </a:prstGeom>
          <a:noFill/>
          <a:ln w="9525">
            <a:noFill/>
            <a:miter lim="800000"/>
            <a:headEnd/>
            <a:tailEnd/>
          </a:ln>
          <a:effectLst/>
        </p:spPr>
        <p:txBody>
          <a:bodyPr wrap="square">
            <a:prstTxWarp prst="textNoShape">
              <a:avLst/>
            </a:prstTxWarp>
            <a:spAutoFit/>
          </a:bodyPr>
          <a:lstStyle/>
          <a:p>
            <a:pPr algn="ctr"/>
            <a:r>
              <a:rPr lang="en-GB" b="1" dirty="0" smtClean="0">
                <a:solidFill>
                  <a:schemeClr val="bg1"/>
                </a:solidFill>
              </a:rPr>
              <a:t>Weak</a:t>
            </a:r>
            <a:r>
              <a:rPr lang="en-GB" sz="1800" b="1" dirty="0" smtClean="0">
                <a:solidFill>
                  <a:schemeClr val="bg1"/>
                </a:solidFill>
              </a:rPr>
              <a:t> </a:t>
            </a:r>
            <a:r>
              <a:rPr lang="en-GB" b="1" dirty="0" smtClean="0">
                <a:solidFill>
                  <a:schemeClr val="bg1"/>
                </a:solidFill>
              </a:rPr>
              <a:t>o</a:t>
            </a:r>
            <a:r>
              <a:rPr lang="en-GB" sz="1800" b="1" dirty="0" smtClean="0">
                <a:solidFill>
                  <a:schemeClr val="bg1"/>
                </a:solidFill>
              </a:rPr>
              <a:t>pioids + non-</a:t>
            </a:r>
            <a:r>
              <a:rPr lang="en-GB" b="1" dirty="0" smtClean="0">
                <a:solidFill>
                  <a:schemeClr val="bg1"/>
                </a:solidFill>
              </a:rPr>
              <a:t>o</a:t>
            </a:r>
            <a:r>
              <a:rPr lang="en-GB" sz="1800" b="1" dirty="0" smtClean="0">
                <a:solidFill>
                  <a:schemeClr val="bg1"/>
                </a:solidFill>
              </a:rPr>
              <a:t>pioids ± </a:t>
            </a:r>
            <a:r>
              <a:rPr lang="en-GB" b="1" dirty="0" err="1">
                <a:solidFill>
                  <a:schemeClr val="bg1"/>
                </a:solidFill>
              </a:rPr>
              <a:t>a</a:t>
            </a:r>
            <a:r>
              <a:rPr lang="en-GB" sz="1800" b="1" dirty="0" err="1" smtClean="0">
                <a:solidFill>
                  <a:schemeClr val="bg1"/>
                </a:solidFill>
              </a:rPr>
              <a:t>djuvans</a:t>
            </a:r>
            <a:endParaRPr lang="en-GB" sz="1800" b="1" dirty="0">
              <a:solidFill>
                <a:schemeClr val="bg1"/>
              </a:solidFill>
            </a:endParaRPr>
          </a:p>
        </p:txBody>
      </p:sp>
      <p:sp>
        <p:nvSpPr>
          <p:cNvPr id="90123" name="Text Box 11"/>
          <p:cNvSpPr txBox="1">
            <a:spLocks noChangeArrowheads="1"/>
          </p:cNvSpPr>
          <p:nvPr/>
        </p:nvSpPr>
        <p:spPr bwMode="auto">
          <a:xfrm>
            <a:off x="2912534" y="2865438"/>
            <a:ext cx="4470400" cy="369332"/>
          </a:xfrm>
          <a:prstGeom prst="rect">
            <a:avLst/>
          </a:prstGeom>
          <a:noFill/>
          <a:ln w="9525">
            <a:noFill/>
            <a:miter lim="800000"/>
            <a:headEnd/>
            <a:tailEnd/>
          </a:ln>
          <a:effectLst/>
        </p:spPr>
        <p:txBody>
          <a:bodyPr wrap="square">
            <a:prstTxWarp prst="textNoShape">
              <a:avLst/>
            </a:prstTxWarp>
            <a:spAutoFit/>
          </a:bodyPr>
          <a:lstStyle/>
          <a:p>
            <a:pPr algn="ctr"/>
            <a:r>
              <a:rPr lang="en-GB" sz="1800" b="1" dirty="0" smtClean="0">
                <a:solidFill>
                  <a:schemeClr val="bg1"/>
                </a:solidFill>
              </a:rPr>
              <a:t>Strong </a:t>
            </a:r>
            <a:r>
              <a:rPr lang="en-GB" b="1" dirty="0" smtClean="0">
                <a:solidFill>
                  <a:schemeClr val="bg1"/>
                </a:solidFill>
              </a:rPr>
              <a:t>o</a:t>
            </a:r>
            <a:r>
              <a:rPr lang="en-GB" sz="1800" b="1" dirty="0" smtClean="0">
                <a:solidFill>
                  <a:schemeClr val="bg1"/>
                </a:solidFill>
              </a:rPr>
              <a:t>pioids + non-</a:t>
            </a:r>
            <a:r>
              <a:rPr lang="en-GB" b="1" dirty="0" smtClean="0">
                <a:solidFill>
                  <a:schemeClr val="bg1"/>
                </a:solidFill>
              </a:rPr>
              <a:t>o</a:t>
            </a:r>
            <a:r>
              <a:rPr lang="en-GB" sz="1800" b="1" dirty="0" smtClean="0">
                <a:solidFill>
                  <a:schemeClr val="bg1"/>
                </a:solidFill>
              </a:rPr>
              <a:t>pioids ± </a:t>
            </a:r>
            <a:r>
              <a:rPr lang="en-GB" b="1" dirty="0" err="1">
                <a:solidFill>
                  <a:schemeClr val="bg1"/>
                </a:solidFill>
              </a:rPr>
              <a:t>a</a:t>
            </a:r>
            <a:r>
              <a:rPr lang="en-GB" sz="1800" b="1" dirty="0" err="1" smtClean="0">
                <a:solidFill>
                  <a:schemeClr val="bg1"/>
                </a:solidFill>
              </a:rPr>
              <a:t>djuvans</a:t>
            </a:r>
            <a:endParaRPr lang="en-GB" sz="1800" b="1" dirty="0">
              <a:solidFill>
                <a:schemeClr val="bg1"/>
              </a:solidFill>
            </a:endParaRPr>
          </a:p>
        </p:txBody>
      </p:sp>
      <p:sp>
        <p:nvSpPr>
          <p:cNvPr id="90124" name="Text Box 12"/>
          <p:cNvSpPr txBox="1">
            <a:spLocks noChangeArrowheads="1"/>
          </p:cNvSpPr>
          <p:nvPr/>
        </p:nvSpPr>
        <p:spPr bwMode="auto">
          <a:xfrm>
            <a:off x="1693333" y="5130801"/>
            <a:ext cx="4470400" cy="369332"/>
          </a:xfrm>
          <a:prstGeom prst="rect">
            <a:avLst/>
          </a:prstGeom>
          <a:noFill/>
          <a:ln w="9525">
            <a:noFill/>
            <a:miter lim="800000"/>
            <a:headEnd/>
            <a:tailEnd/>
          </a:ln>
          <a:effectLst/>
        </p:spPr>
        <p:txBody>
          <a:bodyPr wrap="square">
            <a:prstTxWarp prst="textNoShape">
              <a:avLst/>
            </a:prstTxWarp>
            <a:spAutoFit/>
          </a:bodyPr>
          <a:lstStyle/>
          <a:p>
            <a:pPr algn="ctr"/>
            <a:r>
              <a:rPr lang="en-GB" b="1" dirty="0" smtClean="0">
                <a:solidFill>
                  <a:schemeClr val="bg1"/>
                </a:solidFill>
              </a:rPr>
              <a:t>Non</a:t>
            </a:r>
            <a:r>
              <a:rPr lang="en-GB" sz="1800" b="1" dirty="0" smtClean="0">
                <a:solidFill>
                  <a:schemeClr val="bg1"/>
                </a:solidFill>
              </a:rPr>
              <a:t>-</a:t>
            </a:r>
            <a:r>
              <a:rPr lang="en-GB" b="1" dirty="0" smtClean="0">
                <a:solidFill>
                  <a:schemeClr val="bg1"/>
                </a:solidFill>
              </a:rPr>
              <a:t>o</a:t>
            </a:r>
            <a:r>
              <a:rPr lang="en-GB" sz="1800" b="1" dirty="0" smtClean="0">
                <a:solidFill>
                  <a:schemeClr val="bg1"/>
                </a:solidFill>
              </a:rPr>
              <a:t>pioids ± </a:t>
            </a:r>
            <a:r>
              <a:rPr lang="en-GB" b="1" dirty="0" err="1">
                <a:solidFill>
                  <a:schemeClr val="bg1"/>
                </a:solidFill>
              </a:rPr>
              <a:t>a</a:t>
            </a:r>
            <a:r>
              <a:rPr lang="en-GB" sz="1800" b="1" dirty="0" err="1" smtClean="0">
                <a:solidFill>
                  <a:schemeClr val="bg1"/>
                </a:solidFill>
              </a:rPr>
              <a:t>djuvans</a:t>
            </a:r>
            <a:endParaRPr lang="en-GB" sz="1800" b="1" dirty="0">
              <a:solidFill>
                <a:schemeClr val="bg1"/>
              </a:solidFill>
            </a:endParaRPr>
          </a:p>
        </p:txBody>
      </p:sp>
      <p:sp>
        <p:nvSpPr>
          <p:cNvPr id="90125" name="Text Box 13"/>
          <p:cNvSpPr txBox="1">
            <a:spLocks noChangeArrowheads="1"/>
          </p:cNvSpPr>
          <p:nvPr/>
        </p:nvSpPr>
        <p:spPr bwMode="auto">
          <a:xfrm>
            <a:off x="2912535" y="2300288"/>
            <a:ext cx="5079998" cy="369332"/>
          </a:xfrm>
          <a:prstGeom prst="rect">
            <a:avLst/>
          </a:prstGeom>
          <a:noFill/>
          <a:ln w="9525">
            <a:noFill/>
            <a:miter lim="800000"/>
            <a:headEnd/>
            <a:tailEnd/>
          </a:ln>
          <a:effectLst/>
        </p:spPr>
        <p:txBody>
          <a:bodyPr wrap="square">
            <a:prstTxWarp prst="textNoShape">
              <a:avLst/>
            </a:prstTxWarp>
            <a:spAutoFit/>
          </a:bodyPr>
          <a:lstStyle/>
          <a:p>
            <a:pPr algn="ctr"/>
            <a:r>
              <a:rPr lang="en-GB" b="1" i="1" dirty="0" smtClean="0"/>
              <a:t>Suppression of pain in cancer patients</a:t>
            </a:r>
            <a:endParaRPr lang="en-GB" sz="1800" b="1" i="1" dirty="0"/>
          </a:p>
        </p:txBody>
      </p:sp>
      <p:sp>
        <p:nvSpPr>
          <p:cNvPr id="90126" name="Text Box 14"/>
          <p:cNvSpPr txBox="1">
            <a:spLocks noChangeArrowheads="1"/>
          </p:cNvSpPr>
          <p:nvPr/>
        </p:nvSpPr>
        <p:spPr bwMode="auto">
          <a:xfrm>
            <a:off x="2302935" y="3432176"/>
            <a:ext cx="5079998" cy="369332"/>
          </a:xfrm>
          <a:prstGeom prst="rect">
            <a:avLst/>
          </a:prstGeom>
          <a:noFill/>
          <a:ln w="9525">
            <a:noFill/>
            <a:miter lim="800000"/>
            <a:headEnd/>
            <a:tailEnd/>
          </a:ln>
          <a:effectLst/>
        </p:spPr>
        <p:txBody>
          <a:bodyPr wrap="square">
            <a:prstTxWarp prst="textNoShape">
              <a:avLst/>
            </a:prstTxWarp>
            <a:spAutoFit/>
          </a:bodyPr>
          <a:lstStyle/>
          <a:p>
            <a:pPr algn="ctr"/>
            <a:r>
              <a:rPr lang="en-GB" sz="1800" b="1" i="1" dirty="0" smtClean="0"/>
              <a:t>Persisted or increasing pain </a:t>
            </a:r>
            <a:endParaRPr lang="en-GB" sz="1800" b="1" i="1" dirty="0"/>
          </a:p>
        </p:txBody>
      </p:sp>
      <p:sp>
        <p:nvSpPr>
          <p:cNvPr id="90127" name="Text Box 15"/>
          <p:cNvSpPr txBox="1">
            <a:spLocks noChangeArrowheads="1"/>
          </p:cNvSpPr>
          <p:nvPr/>
        </p:nvSpPr>
        <p:spPr bwMode="auto">
          <a:xfrm>
            <a:off x="1835695" y="4564063"/>
            <a:ext cx="4464497" cy="369332"/>
          </a:xfrm>
          <a:prstGeom prst="rect">
            <a:avLst/>
          </a:prstGeom>
          <a:noFill/>
          <a:ln w="9525">
            <a:noFill/>
            <a:miter lim="800000"/>
            <a:headEnd/>
            <a:tailEnd/>
          </a:ln>
          <a:effectLst/>
        </p:spPr>
        <p:txBody>
          <a:bodyPr wrap="square">
            <a:prstTxWarp prst="textNoShape">
              <a:avLst/>
            </a:prstTxWarp>
            <a:spAutoFit/>
          </a:bodyPr>
          <a:lstStyle/>
          <a:p>
            <a:pPr algn="ctr"/>
            <a:r>
              <a:rPr lang="en-GB" b="1" i="1" dirty="0" smtClean="0"/>
              <a:t>persisted</a:t>
            </a:r>
            <a:r>
              <a:rPr lang="en-GB" sz="1800" b="1" i="1" dirty="0" smtClean="0"/>
              <a:t> or increasing pain</a:t>
            </a:r>
            <a:endParaRPr lang="en-GB" sz="1800" b="1" i="1" dirty="0"/>
          </a:p>
        </p:txBody>
      </p:sp>
      <p:sp>
        <p:nvSpPr>
          <p:cNvPr id="90128" name="Text Box 16"/>
          <p:cNvSpPr txBox="1">
            <a:spLocks noChangeArrowheads="1"/>
          </p:cNvSpPr>
          <p:nvPr/>
        </p:nvSpPr>
        <p:spPr bwMode="auto">
          <a:xfrm>
            <a:off x="3488491" y="5613401"/>
            <a:ext cx="1072579" cy="553998"/>
          </a:xfrm>
          <a:prstGeom prst="rect">
            <a:avLst/>
          </a:prstGeom>
          <a:noFill/>
          <a:ln w="9525">
            <a:noFill/>
            <a:miter lim="800000"/>
            <a:headEnd/>
            <a:tailEnd/>
          </a:ln>
          <a:effectLst/>
        </p:spPr>
        <p:txBody>
          <a:bodyPr wrap="none">
            <a:prstTxWarp prst="textNoShape">
              <a:avLst/>
            </a:prstTxWarp>
            <a:spAutoFit/>
          </a:bodyPr>
          <a:lstStyle/>
          <a:p>
            <a:pPr algn="ctr"/>
            <a:r>
              <a:rPr lang="en-GB" sz="3000" b="1" i="1" dirty="0" smtClean="0"/>
              <a:t>PAIN</a:t>
            </a:r>
            <a:endParaRPr lang="en-GB" sz="3000" b="1" i="1" dirty="0"/>
          </a:p>
        </p:txBody>
      </p:sp>
      <p:sp>
        <p:nvSpPr>
          <p:cNvPr id="18" name="Textfeld 17"/>
          <p:cNvSpPr txBox="1"/>
          <p:nvPr/>
        </p:nvSpPr>
        <p:spPr>
          <a:xfrm>
            <a:off x="1083733" y="1371600"/>
            <a:ext cx="5327207" cy="461665"/>
          </a:xfrm>
          <a:prstGeom prst="rect">
            <a:avLst/>
          </a:prstGeom>
          <a:noFill/>
        </p:spPr>
        <p:txBody>
          <a:bodyPr wrap="square" rtlCol="0">
            <a:spAutoFit/>
          </a:bodyPr>
          <a:lstStyle/>
          <a:p>
            <a:r>
              <a:rPr lang="en-GB" sz="2400" dirty="0" smtClean="0">
                <a:solidFill>
                  <a:srgbClr val="FF0000"/>
                </a:solidFill>
              </a:rPr>
              <a:t>Is only valid for </a:t>
            </a:r>
            <a:r>
              <a:rPr lang="en-GB" sz="2400" dirty="0" err="1" smtClean="0">
                <a:solidFill>
                  <a:srgbClr val="FF0000"/>
                </a:solidFill>
              </a:rPr>
              <a:t>nocicptive</a:t>
            </a:r>
            <a:r>
              <a:rPr lang="en-GB" sz="2400" dirty="0" smtClean="0">
                <a:solidFill>
                  <a:srgbClr val="FF0000"/>
                </a:solidFill>
              </a:rPr>
              <a:t> pain</a:t>
            </a:r>
            <a:endParaRPr lang="en-GB" sz="2400"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1" name="Rectangle 5"/>
          <p:cNvSpPr>
            <a:spLocks noChangeArrowheads="1"/>
          </p:cNvSpPr>
          <p:nvPr/>
        </p:nvSpPr>
        <p:spPr bwMode="auto">
          <a:xfrm>
            <a:off x="0" y="1600200"/>
            <a:ext cx="9144000" cy="533400"/>
          </a:xfrm>
          <a:prstGeom prst="rect">
            <a:avLst/>
          </a:prstGeom>
          <a:noFill/>
          <a:ln w="9525">
            <a:noFill/>
            <a:miter lim="800000"/>
            <a:headEnd/>
            <a:tailEnd/>
          </a:ln>
          <a:effectLst/>
        </p:spPr>
        <p:txBody>
          <a:bodyPr lIns="0" tIns="0" rIns="0" bIns="0">
            <a:prstTxWarp prst="textNoShape">
              <a:avLst/>
            </a:prstTxWarp>
          </a:bodyPr>
          <a:lstStyle/>
          <a:p>
            <a:pPr algn="ctr"/>
            <a:r>
              <a:rPr lang="en-GB" sz="3000" b="1" smtClean="0">
                <a:solidFill>
                  <a:schemeClr val="bg1"/>
                </a:solidFill>
              </a:rPr>
              <a:t>5 wesentliche Grundsätze der Behandlung </a:t>
            </a:r>
            <a:r>
              <a:rPr lang="en-GB" sz="3000" baseline="30000" smtClean="0">
                <a:solidFill>
                  <a:schemeClr val="bg1"/>
                </a:solidFill>
              </a:rPr>
              <a:t>(7, 14, 16)</a:t>
            </a:r>
            <a:endParaRPr lang="en-GB" sz="3000" b="1" baseline="30000">
              <a:solidFill>
                <a:schemeClr val="bg1"/>
              </a:solidFill>
            </a:endParaRPr>
          </a:p>
        </p:txBody>
      </p:sp>
      <p:sp>
        <p:nvSpPr>
          <p:cNvPr id="91148" name="Rectangle 12"/>
          <p:cNvSpPr>
            <a:spLocks noChangeArrowheads="1"/>
          </p:cNvSpPr>
          <p:nvPr/>
        </p:nvSpPr>
        <p:spPr bwMode="auto">
          <a:xfrm>
            <a:off x="1535289" y="4262438"/>
            <a:ext cx="0" cy="461665"/>
          </a:xfrm>
          <a:prstGeom prst="rect">
            <a:avLst/>
          </a:prstGeom>
          <a:noFill/>
          <a:ln w="9525">
            <a:noFill/>
            <a:miter lim="800000"/>
            <a:headEnd/>
            <a:tailEnd/>
          </a:ln>
          <a:effectLst/>
        </p:spPr>
        <p:txBody>
          <a:bodyPr wrap="none" lIns="0" tIns="0" rIns="0" bIns="0">
            <a:prstTxWarp prst="textNoShape">
              <a:avLst/>
            </a:prstTxWarp>
            <a:spAutoFit/>
          </a:bodyPr>
          <a:lstStyle/>
          <a:p>
            <a:r>
              <a:rPr lang="en-GB" sz="3000" b="1" smtClean="0"/>
              <a:t> </a:t>
            </a:r>
            <a:endParaRPr lang="en-GB" sz="3000" b="1">
              <a:solidFill>
                <a:srgbClr val="00AEDF"/>
              </a:solidFill>
            </a:endParaRPr>
          </a:p>
        </p:txBody>
      </p:sp>
      <p:sp>
        <p:nvSpPr>
          <p:cNvPr id="11" name="Titel 10"/>
          <p:cNvSpPr>
            <a:spLocks noGrp="1"/>
          </p:cNvSpPr>
          <p:nvPr>
            <p:ph type="title"/>
          </p:nvPr>
        </p:nvSpPr>
        <p:spPr/>
        <p:txBody>
          <a:bodyPr>
            <a:normAutofit/>
          </a:bodyPr>
          <a:lstStyle/>
          <a:p>
            <a:r>
              <a:rPr lang="en-GB" smtClean="0"/>
              <a:t>Principles of WHO ladder</a:t>
            </a:r>
            <a:endParaRPr lang="en-GB"/>
          </a:p>
        </p:txBody>
      </p:sp>
      <p:sp>
        <p:nvSpPr>
          <p:cNvPr id="12" name="Inhaltsplatzhalter 11"/>
          <p:cNvSpPr>
            <a:spLocks noGrp="1"/>
          </p:cNvSpPr>
          <p:nvPr>
            <p:ph idx="1"/>
          </p:nvPr>
        </p:nvSpPr>
        <p:spPr>
          <a:xfrm>
            <a:off x="457200" y="1828801"/>
            <a:ext cx="8229600" cy="4419600"/>
          </a:xfrm>
        </p:spPr>
        <p:txBody>
          <a:bodyPr>
            <a:normAutofit/>
          </a:bodyPr>
          <a:lstStyle/>
          <a:p>
            <a:pPr marL="514350" indent="-514350">
              <a:buFont typeface="+mj-lt"/>
              <a:buAutoNum type="arabicPeriod"/>
            </a:pPr>
            <a:r>
              <a:rPr lang="en-GB" smtClean="0"/>
              <a:t>By the mouth</a:t>
            </a:r>
          </a:p>
          <a:p>
            <a:pPr marL="0" indent="0">
              <a:buNone/>
            </a:pPr>
            <a:endParaRPr lang="en-GB" smtClean="0"/>
          </a:p>
          <a:p>
            <a:pPr marL="514350" indent="-514350">
              <a:buAutoNum type="arabicPeriod" startAt="2"/>
            </a:pPr>
            <a:r>
              <a:rPr lang="en-GB" smtClean="0"/>
              <a:t>By the clock</a:t>
            </a:r>
          </a:p>
          <a:p>
            <a:pPr marL="0" indent="0">
              <a:buNone/>
            </a:pPr>
            <a:endParaRPr lang="en-GB" smtClean="0"/>
          </a:p>
          <a:p>
            <a:pPr marL="514350" indent="-514350">
              <a:buAutoNum type="arabicPeriod" startAt="2"/>
            </a:pPr>
            <a:r>
              <a:rPr lang="en-GB" smtClean="0"/>
              <a:t>By the ladder</a:t>
            </a:r>
          </a:p>
          <a:p>
            <a:pPr marL="514350" indent="-514350">
              <a:buNone/>
            </a:pPr>
            <a:endParaRPr lang="en-GB"/>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smtClean="0"/>
              <a:t>Cancer Pain</a:t>
            </a:r>
            <a:endParaRPr lang="en-GB" dirty="0"/>
          </a:p>
        </p:txBody>
      </p:sp>
      <p:sp>
        <p:nvSpPr>
          <p:cNvPr id="5" name="Textplatzhalter 4"/>
          <p:cNvSpPr>
            <a:spLocks noGrp="1"/>
          </p:cNvSpPr>
          <p:nvPr>
            <p:ph type="body" idx="1"/>
          </p:nvPr>
        </p:nvSpPr>
        <p:spPr/>
        <p:txBody>
          <a:bodyPr/>
          <a:lstStyle/>
          <a:p>
            <a:endParaRPr lang="de-DE"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smtClean="0"/>
              <a:t> WHO ladder</a:t>
            </a:r>
            <a:endParaRPr lang="en-GB"/>
          </a:p>
        </p:txBody>
      </p:sp>
      <p:sp>
        <p:nvSpPr>
          <p:cNvPr id="6147" name="Rectangle 3"/>
          <p:cNvSpPr>
            <a:spLocks noGrp="1" noChangeArrowheads="1"/>
          </p:cNvSpPr>
          <p:nvPr>
            <p:ph type="body" idx="1"/>
          </p:nvPr>
        </p:nvSpPr>
        <p:spPr/>
        <p:txBody>
          <a:bodyPr/>
          <a:lstStyle/>
          <a:p>
            <a:r>
              <a:rPr lang="en-GB" smtClean="0"/>
              <a:t>Is pharmacological therapy</a:t>
            </a:r>
          </a:p>
          <a:p>
            <a:r>
              <a:rPr lang="en-GB" smtClean="0"/>
              <a:t>Was developed to treat pain of cancer patients</a:t>
            </a:r>
          </a:p>
          <a:p>
            <a:r>
              <a:rPr lang="en-GB" smtClean="0"/>
              <a:t>Is efficient, relativly poor of risk</a:t>
            </a:r>
            <a:endParaRPr lang="en-GB"/>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762000"/>
          </a:xfrm>
        </p:spPr>
        <p:txBody>
          <a:bodyPr>
            <a:normAutofit/>
          </a:bodyPr>
          <a:lstStyle/>
          <a:p>
            <a:r>
              <a:rPr lang="en-GB" smtClean="0"/>
              <a:t>Goals of pain therapy</a:t>
            </a:r>
            <a:endParaRPr lang="en-GB"/>
          </a:p>
        </p:txBody>
      </p:sp>
      <p:sp>
        <p:nvSpPr>
          <p:cNvPr id="7171" name="Rectangle 3"/>
          <p:cNvSpPr>
            <a:spLocks noGrp="1" noChangeArrowheads="1"/>
          </p:cNvSpPr>
          <p:nvPr>
            <p:ph type="body" idx="1"/>
          </p:nvPr>
        </p:nvSpPr>
        <p:spPr>
          <a:xfrm>
            <a:off x="685800" y="2132856"/>
            <a:ext cx="7772400" cy="3963144"/>
          </a:xfrm>
        </p:spPr>
        <p:txBody>
          <a:bodyPr>
            <a:normAutofit/>
          </a:bodyPr>
          <a:lstStyle/>
          <a:p>
            <a:pPr marL="971550" lvl="1" indent="-514350">
              <a:buFont typeface="Times" pitchFamily="-111" charset="0"/>
              <a:buAutoNum type="arabicPeriod"/>
            </a:pPr>
            <a:r>
              <a:rPr lang="en-GB" sz="3200" dirty="0" smtClean="0"/>
              <a:t>Night without pain</a:t>
            </a:r>
          </a:p>
          <a:p>
            <a:pPr marL="971550" lvl="1" indent="-514350">
              <a:buFont typeface="Times" pitchFamily="-111" charset="0"/>
              <a:buAutoNum type="arabicPeriod"/>
            </a:pPr>
            <a:r>
              <a:rPr lang="en-GB" sz="3200" dirty="0" smtClean="0"/>
              <a:t>No pain at rest</a:t>
            </a:r>
          </a:p>
          <a:p>
            <a:pPr marL="971550" lvl="1" indent="-514350">
              <a:buFont typeface="Times" pitchFamily="-111" charset="0"/>
              <a:buAutoNum type="arabicPeriod"/>
            </a:pPr>
            <a:r>
              <a:rPr lang="en-GB" sz="3200" dirty="0" smtClean="0"/>
              <a:t>Activity without pain</a:t>
            </a:r>
          </a:p>
          <a:p>
            <a:pPr marL="971550" lvl="1" indent="-514350">
              <a:buFont typeface="Times" pitchFamily="-111" charset="0"/>
              <a:buAutoNum type="arabicPeriod"/>
            </a:pPr>
            <a:r>
              <a:rPr lang="en-GB" sz="3200" dirty="0" smtClean="0"/>
              <a:t>Eliminate first the nociceptive then the neuropathic pain</a:t>
            </a:r>
            <a:endParaRPr lang="en-GB" sz="3200"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1" name="Freeform 41"/>
          <p:cNvSpPr>
            <a:spLocks/>
          </p:cNvSpPr>
          <p:nvPr/>
        </p:nvSpPr>
        <p:spPr bwMode="auto">
          <a:xfrm>
            <a:off x="880533" y="2895600"/>
            <a:ext cx="5080000" cy="2247900"/>
          </a:xfrm>
          <a:custGeom>
            <a:avLst/>
            <a:gdLst/>
            <a:ahLst/>
            <a:cxnLst>
              <a:cxn ang="0">
                <a:pos x="0" y="1392"/>
              </a:cxn>
              <a:cxn ang="0">
                <a:pos x="1440" y="0"/>
              </a:cxn>
              <a:cxn ang="0">
                <a:pos x="3600" y="0"/>
              </a:cxn>
              <a:cxn ang="0">
                <a:pos x="3168" y="1392"/>
              </a:cxn>
              <a:cxn ang="0">
                <a:pos x="0" y="1392"/>
              </a:cxn>
            </a:cxnLst>
            <a:rect l="0" t="0" r="r" b="b"/>
            <a:pathLst>
              <a:path w="3600" h="1392">
                <a:moveTo>
                  <a:pt x="0" y="1392"/>
                </a:moveTo>
                <a:lnTo>
                  <a:pt x="1440" y="0"/>
                </a:lnTo>
                <a:lnTo>
                  <a:pt x="3600" y="0"/>
                </a:lnTo>
                <a:lnTo>
                  <a:pt x="3168" y="1392"/>
                </a:lnTo>
                <a:lnTo>
                  <a:pt x="0" y="1392"/>
                </a:lnTo>
                <a:close/>
              </a:path>
            </a:pathLst>
          </a:custGeom>
          <a:solidFill>
            <a:srgbClr val="FFCC00"/>
          </a:solidFill>
          <a:ln w="9525">
            <a:noFill/>
            <a:round/>
            <a:headEnd/>
            <a:tailEnd/>
          </a:ln>
          <a:effectLst/>
        </p:spPr>
        <p:txBody>
          <a:bodyPr wrap="none" anchor="ctr">
            <a:prstTxWarp prst="textNoShape">
              <a:avLst/>
            </a:prstTxWarp>
          </a:bodyPr>
          <a:lstStyle/>
          <a:p>
            <a:endParaRPr lang="en-GB"/>
          </a:p>
        </p:txBody>
      </p:sp>
      <p:sp>
        <p:nvSpPr>
          <p:cNvPr id="92166" name="Rectangle 6"/>
          <p:cNvSpPr>
            <a:spLocks noChangeArrowheads="1"/>
          </p:cNvSpPr>
          <p:nvPr/>
        </p:nvSpPr>
        <p:spPr bwMode="auto">
          <a:xfrm>
            <a:off x="0" y="457200"/>
            <a:ext cx="9144000" cy="914400"/>
          </a:xfrm>
          <a:prstGeom prst="rect">
            <a:avLst/>
          </a:prstGeom>
          <a:noFill/>
          <a:ln w="9525">
            <a:noFill/>
            <a:miter lim="800000"/>
            <a:headEnd/>
            <a:tailEnd/>
          </a:ln>
          <a:effectLst/>
        </p:spPr>
        <p:txBody>
          <a:bodyPr lIns="0" tIns="0" rIns="0" bIns="0">
            <a:prstTxWarp prst="textNoShape">
              <a:avLst/>
            </a:prstTxWarp>
          </a:bodyPr>
          <a:lstStyle/>
          <a:p>
            <a:pPr algn="ctr"/>
            <a:r>
              <a:rPr lang="en-GB" sz="4000" smtClean="0"/>
              <a:t>Analgesics step I </a:t>
            </a:r>
            <a:r>
              <a:rPr lang="en-GB" sz="3600" baseline="30000" smtClean="0">
                <a:solidFill>
                  <a:schemeClr val="bg1"/>
                </a:solidFill>
              </a:rPr>
              <a:t>(6, 7)</a:t>
            </a:r>
            <a:endParaRPr lang="en-GB" sz="3600" baseline="30000">
              <a:solidFill>
                <a:schemeClr val="bg1"/>
              </a:solidFill>
            </a:endParaRPr>
          </a:p>
        </p:txBody>
      </p:sp>
      <p:sp>
        <p:nvSpPr>
          <p:cNvPr id="92168" name="Rectangle 8"/>
          <p:cNvSpPr>
            <a:spLocks noChangeArrowheads="1"/>
          </p:cNvSpPr>
          <p:nvPr/>
        </p:nvSpPr>
        <p:spPr bwMode="auto">
          <a:xfrm rot="-996609">
            <a:off x="358423" y="1976439"/>
            <a:ext cx="1718733" cy="765175"/>
          </a:xfrm>
          <a:prstGeom prst="rect">
            <a:avLst/>
          </a:prstGeom>
          <a:solidFill>
            <a:schemeClr val="bg1"/>
          </a:solidFill>
          <a:ln w="12700">
            <a:solidFill>
              <a:srgbClr val="000000"/>
            </a:solidFill>
            <a:miter lim="800000"/>
            <a:headEnd/>
            <a:tailEnd/>
          </a:ln>
          <a:effectLst/>
        </p:spPr>
        <p:txBody>
          <a:bodyPr wrap="none" anchor="ctr">
            <a:prstTxWarp prst="textNoShape">
              <a:avLst/>
            </a:prstTxWarp>
          </a:bodyPr>
          <a:lstStyle/>
          <a:p>
            <a:pPr algn="ctr"/>
            <a:endParaRPr lang="en-GB" sz="1500" smtClean="0"/>
          </a:p>
          <a:p>
            <a:pPr algn="ctr"/>
            <a:endParaRPr lang="en-GB" sz="1500" smtClean="0"/>
          </a:p>
          <a:p>
            <a:pPr algn="ctr"/>
            <a:r>
              <a:rPr lang="en-GB" sz="1500" smtClean="0"/>
              <a:t>ORAL intake</a:t>
            </a:r>
          </a:p>
          <a:p>
            <a:pPr algn="ctr"/>
            <a:r>
              <a:rPr lang="en-GB" sz="1500" smtClean="0"/>
              <a:t>preferred</a:t>
            </a:r>
          </a:p>
          <a:p>
            <a:pPr algn="ctr"/>
            <a:endParaRPr lang="en-GB" sz="1500" smtClean="0"/>
          </a:p>
          <a:p>
            <a:pPr algn="ctr"/>
            <a:endParaRPr lang="en-GB" sz="1500"/>
          </a:p>
        </p:txBody>
      </p:sp>
      <p:sp>
        <p:nvSpPr>
          <p:cNvPr id="92179" name="Rectangle 19"/>
          <p:cNvSpPr>
            <a:spLocks noChangeArrowheads="1"/>
          </p:cNvSpPr>
          <p:nvPr/>
        </p:nvSpPr>
        <p:spPr bwMode="auto">
          <a:xfrm>
            <a:off x="880533" y="5143500"/>
            <a:ext cx="4470400" cy="762000"/>
          </a:xfrm>
          <a:prstGeom prst="rect">
            <a:avLst/>
          </a:prstGeom>
          <a:solidFill>
            <a:srgbClr val="FFFF00"/>
          </a:solidFill>
          <a:ln w="28575">
            <a:noFill/>
            <a:prstDash val="dash"/>
            <a:miter lim="800000"/>
            <a:headEnd/>
            <a:tailEnd/>
          </a:ln>
          <a:effectLst/>
        </p:spPr>
        <p:txBody>
          <a:bodyPr wrap="none" anchor="ctr">
            <a:prstTxWarp prst="textNoShape">
              <a:avLst/>
            </a:prstTxWarp>
          </a:bodyPr>
          <a:lstStyle/>
          <a:p>
            <a:endParaRPr lang="en-GB"/>
          </a:p>
        </p:txBody>
      </p:sp>
      <p:sp>
        <p:nvSpPr>
          <p:cNvPr id="92186" name="Text Box 26"/>
          <p:cNvSpPr txBox="1">
            <a:spLocks noChangeArrowheads="1"/>
          </p:cNvSpPr>
          <p:nvPr/>
        </p:nvSpPr>
        <p:spPr bwMode="auto">
          <a:xfrm>
            <a:off x="6324600" y="2895600"/>
            <a:ext cx="2819400" cy="3323987"/>
          </a:xfrm>
          <a:prstGeom prst="rect">
            <a:avLst/>
          </a:prstGeom>
          <a:noFill/>
          <a:ln w="9525">
            <a:noFill/>
            <a:miter lim="800000"/>
            <a:headEnd/>
            <a:tailEnd/>
          </a:ln>
          <a:effectLst/>
        </p:spPr>
        <p:txBody>
          <a:bodyPr wrap="square">
            <a:prstTxWarp prst="textNoShape">
              <a:avLst/>
            </a:prstTxWarp>
            <a:spAutoFit/>
          </a:bodyPr>
          <a:lstStyle/>
          <a:p>
            <a:r>
              <a:rPr lang="en-GB" sz="3000" b="1" smtClean="0"/>
              <a:t>We beginn with step I-analgesics, seldom a combination of medicaments of step I-analgesics</a:t>
            </a:r>
          </a:p>
        </p:txBody>
      </p:sp>
      <p:sp>
        <p:nvSpPr>
          <p:cNvPr id="92187" name="AutoShape 27"/>
          <p:cNvSpPr>
            <a:spLocks noChangeArrowheads="1"/>
          </p:cNvSpPr>
          <p:nvPr/>
        </p:nvSpPr>
        <p:spPr bwMode="auto">
          <a:xfrm rot="5400000">
            <a:off x="5422634" y="3631936"/>
            <a:ext cx="1439863" cy="364067"/>
          </a:xfrm>
          <a:prstGeom prst="triangle">
            <a:avLst>
              <a:gd name="adj" fmla="val 51002"/>
            </a:avLst>
          </a:prstGeom>
          <a:gradFill rotWithShape="0">
            <a:gsLst>
              <a:gs pos="0">
                <a:srgbClr val="F2C712"/>
              </a:gs>
              <a:gs pos="100000">
                <a:srgbClr val="F236B4"/>
              </a:gs>
            </a:gsLst>
            <a:lin ang="0" scaled="1"/>
          </a:gradFill>
          <a:ln w="9525">
            <a:noFill/>
            <a:miter lim="800000"/>
            <a:headEnd/>
            <a:tailEnd/>
          </a:ln>
          <a:effectLst/>
        </p:spPr>
        <p:txBody>
          <a:bodyPr wrap="none" anchor="ctr">
            <a:prstTxWarp prst="textNoShape">
              <a:avLst/>
            </a:prstTxWarp>
          </a:bodyPr>
          <a:lstStyle/>
          <a:p>
            <a:endParaRPr lang="en-GB"/>
          </a:p>
        </p:txBody>
      </p:sp>
      <p:sp>
        <p:nvSpPr>
          <p:cNvPr id="92191" name="Line 31"/>
          <p:cNvSpPr>
            <a:spLocks noChangeShapeType="1"/>
          </p:cNvSpPr>
          <p:nvPr/>
        </p:nvSpPr>
        <p:spPr bwMode="auto">
          <a:xfrm>
            <a:off x="4741333" y="3657600"/>
            <a:ext cx="0" cy="3048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2192" name="Oval 32"/>
          <p:cNvSpPr>
            <a:spLocks noChangeArrowheads="1"/>
          </p:cNvSpPr>
          <p:nvPr/>
        </p:nvSpPr>
        <p:spPr bwMode="auto">
          <a:xfrm>
            <a:off x="4673600" y="38862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2193" name="Line 33"/>
          <p:cNvSpPr>
            <a:spLocks noChangeShapeType="1"/>
          </p:cNvSpPr>
          <p:nvPr/>
        </p:nvSpPr>
        <p:spPr bwMode="auto">
          <a:xfrm>
            <a:off x="2844800" y="4533900"/>
            <a:ext cx="0" cy="2667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2194" name="Oval 34"/>
          <p:cNvSpPr>
            <a:spLocks noChangeArrowheads="1"/>
          </p:cNvSpPr>
          <p:nvPr/>
        </p:nvSpPr>
        <p:spPr bwMode="auto">
          <a:xfrm>
            <a:off x="2777067" y="47625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2195" name="Rectangle 35"/>
          <p:cNvSpPr>
            <a:spLocks noChangeArrowheads="1"/>
          </p:cNvSpPr>
          <p:nvPr/>
        </p:nvSpPr>
        <p:spPr bwMode="auto">
          <a:xfrm>
            <a:off x="4131733" y="3276600"/>
            <a:ext cx="1219200" cy="419100"/>
          </a:xfrm>
          <a:prstGeom prst="rect">
            <a:avLst/>
          </a:prstGeom>
          <a:solidFill>
            <a:srgbClr val="FF33CC"/>
          </a:solidFill>
          <a:ln w="9525">
            <a:noFill/>
            <a:miter lim="800000"/>
            <a:headEnd/>
            <a:tailEnd/>
          </a:ln>
          <a:effectLst/>
        </p:spPr>
        <p:txBody>
          <a:bodyPr wrap="none" anchor="ctr">
            <a:prstTxWarp prst="textNoShape">
              <a:avLst/>
            </a:prstTxWarp>
          </a:bodyPr>
          <a:lstStyle/>
          <a:p>
            <a:endParaRPr lang="en-GB"/>
          </a:p>
        </p:txBody>
      </p:sp>
      <p:sp>
        <p:nvSpPr>
          <p:cNvPr id="92196" name="Rectangle 36"/>
          <p:cNvSpPr>
            <a:spLocks noChangeArrowheads="1"/>
          </p:cNvSpPr>
          <p:nvPr/>
        </p:nvSpPr>
        <p:spPr bwMode="auto">
          <a:xfrm>
            <a:off x="1828800" y="4191000"/>
            <a:ext cx="1828800" cy="419100"/>
          </a:xfrm>
          <a:prstGeom prst="rect">
            <a:avLst/>
          </a:prstGeom>
          <a:solidFill>
            <a:srgbClr val="004182"/>
          </a:solidFill>
          <a:ln w="9525">
            <a:noFill/>
            <a:miter lim="800000"/>
            <a:headEnd/>
            <a:tailEnd/>
          </a:ln>
          <a:effectLst/>
        </p:spPr>
        <p:txBody>
          <a:bodyPr wrap="none" anchor="ctr">
            <a:prstTxWarp prst="textNoShape">
              <a:avLst/>
            </a:prstTxWarp>
          </a:bodyPr>
          <a:lstStyle/>
          <a:p>
            <a:endParaRPr lang="en-GB"/>
          </a:p>
        </p:txBody>
      </p:sp>
      <p:sp>
        <p:nvSpPr>
          <p:cNvPr id="92197" name="Text Box 37"/>
          <p:cNvSpPr txBox="1">
            <a:spLocks noChangeArrowheads="1"/>
          </p:cNvSpPr>
          <p:nvPr/>
        </p:nvSpPr>
        <p:spPr bwMode="auto">
          <a:xfrm>
            <a:off x="2606977" y="5334000"/>
            <a:ext cx="885880" cy="461665"/>
          </a:xfrm>
          <a:prstGeom prst="rect">
            <a:avLst/>
          </a:prstGeom>
          <a:noFill/>
          <a:ln w="9525">
            <a:noFill/>
            <a:miter lim="800000"/>
            <a:headEnd/>
            <a:tailEnd/>
          </a:ln>
          <a:effectLst/>
        </p:spPr>
        <p:txBody>
          <a:bodyPr wrap="none">
            <a:prstTxWarp prst="textNoShape">
              <a:avLst/>
            </a:prstTxWarp>
            <a:spAutoFit/>
          </a:bodyPr>
          <a:lstStyle/>
          <a:p>
            <a:pPr algn="ctr"/>
            <a:r>
              <a:rPr lang="en-GB" sz="2400" b="1" smtClean="0"/>
              <a:t>step I</a:t>
            </a:r>
            <a:endParaRPr lang="en-GB" sz="2400" b="1"/>
          </a:p>
        </p:txBody>
      </p:sp>
      <p:sp>
        <p:nvSpPr>
          <p:cNvPr id="92198" name="Text Box 38"/>
          <p:cNvSpPr txBox="1">
            <a:spLocks noChangeArrowheads="1"/>
          </p:cNvSpPr>
          <p:nvPr/>
        </p:nvSpPr>
        <p:spPr bwMode="auto">
          <a:xfrm>
            <a:off x="4406134" y="3260726"/>
            <a:ext cx="774646" cy="400110"/>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solidFill>
                  <a:schemeClr val="bg1"/>
                </a:solidFill>
              </a:rPr>
              <a:t>NSAR</a:t>
            </a:r>
            <a:endParaRPr lang="en-GB" sz="2000" b="1">
              <a:solidFill>
                <a:schemeClr val="bg1"/>
              </a:solidFill>
            </a:endParaRPr>
          </a:p>
        </p:txBody>
      </p:sp>
      <p:sp>
        <p:nvSpPr>
          <p:cNvPr id="92199" name="Text Box 39"/>
          <p:cNvSpPr txBox="1">
            <a:spLocks noChangeArrowheads="1"/>
          </p:cNvSpPr>
          <p:nvPr/>
        </p:nvSpPr>
        <p:spPr bwMode="auto">
          <a:xfrm>
            <a:off x="1828800" y="4175126"/>
            <a:ext cx="1828801"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chemeClr val="bg1"/>
                </a:solidFill>
              </a:rPr>
              <a:t>Paracetamol</a:t>
            </a:r>
            <a:endParaRPr lang="en-GB" sz="2000" b="1">
              <a:solidFill>
                <a:schemeClr val="bg1"/>
              </a:solidFill>
            </a:endParaRPr>
          </a:p>
        </p:txBody>
      </p:sp>
      <p:sp>
        <p:nvSpPr>
          <p:cNvPr id="92203" name="Freeform 43"/>
          <p:cNvSpPr>
            <a:spLocks/>
          </p:cNvSpPr>
          <p:nvPr/>
        </p:nvSpPr>
        <p:spPr bwMode="auto">
          <a:xfrm>
            <a:off x="5339644" y="2895600"/>
            <a:ext cx="609600" cy="3048000"/>
          </a:xfrm>
          <a:custGeom>
            <a:avLst/>
            <a:gdLst/>
            <a:ahLst/>
            <a:cxnLst>
              <a:cxn ang="0">
                <a:pos x="0" y="1872"/>
              </a:cxn>
              <a:cxn ang="0">
                <a:pos x="0" y="1392"/>
              </a:cxn>
              <a:cxn ang="0">
                <a:pos x="432" y="0"/>
              </a:cxn>
              <a:cxn ang="0">
                <a:pos x="432" y="384"/>
              </a:cxn>
              <a:cxn ang="0">
                <a:pos x="0" y="1872"/>
              </a:cxn>
            </a:cxnLst>
            <a:rect l="0" t="0" r="r" b="b"/>
            <a:pathLst>
              <a:path w="432" h="1872">
                <a:moveTo>
                  <a:pt x="0" y="1872"/>
                </a:moveTo>
                <a:lnTo>
                  <a:pt x="0" y="1392"/>
                </a:lnTo>
                <a:lnTo>
                  <a:pt x="432" y="0"/>
                </a:lnTo>
                <a:lnTo>
                  <a:pt x="432" y="384"/>
                </a:lnTo>
                <a:lnTo>
                  <a:pt x="0" y="1872"/>
                </a:lnTo>
                <a:close/>
              </a:path>
            </a:pathLst>
          </a:custGeom>
          <a:solidFill>
            <a:srgbClr val="FF9933"/>
          </a:solidFill>
          <a:ln w="9525">
            <a:noFill/>
            <a:round/>
            <a:headEnd/>
            <a:tailEnd/>
          </a:ln>
          <a:effectLst/>
        </p:spPr>
        <p:txBody>
          <a:bodyPr wrap="none" anchor="ctr">
            <a:prstTxWarp prst="textNoShape">
              <a:avLst/>
            </a:prstTxWarp>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0" name="Rectangle 6"/>
          <p:cNvSpPr>
            <a:spLocks noChangeArrowheads="1"/>
          </p:cNvSpPr>
          <p:nvPr/>
        </p:nvSpPr>
        <p:spPr bwMode="auto">
          <a:xfrm>
            <a:off x="0" y="381000"/>
            <a:ext cx="9144000" cy="1219200"/>
          </a:xfrm>
          <a:prstGeom prst="rect">
            <a:avLst/>
          </a:prstGeom>
          <a:noFill/>
          <a:ln w="9525">
            <a:noFill/>
            <a:miter lim="800000"/>
            <a:headEnd/>
            <a:tailEnd/>
          </a:ln>
          <a:effectLst/>
        </p:spPr>
        <p:txBody>
          <a:bodyPr lIns="0" tIns="0" rIns="0" bIns="0">
            <a:prstTxWarp prst="textNoShape">
              <a:avLst/>
            </a:prstTxWarp>
          </a:bodyPr>
          <a:lstStyle/>
          <a:p>
            <a:pPr algn="ctr"/>
            <a:r>
              <a:rPr lang="en-GB" sz="4000" smtClean="0"/>
              <a:t>Analgesics step II</a:t>
            </a:r>
            <a:r>
              <a:rPr lang="en-GB" sz="2000" smtClean="0"/>
              <a:t/>
            </a:r>
            <a:br>
              <a:rPr lang="en-GB" sz="2000" smtClean="0"/>
            </a:br>
            <a:r>
              <a:rPr lang="en-GB" sz="4000" smtClean="0"/>
              <a:t> </a:t>
            </a:r>
            <a:r>
              <a:rPr lang="en-GB" sz="4000" baseline="30000" smtClean="0">
                <a:solidFill>
                  <a:schemeClr val="bg1"/>
                </a:solidFill>
              </a:rPr>
              <a:t>(6</a:t>
            </a:r>
            <a:r>
              <a:rPr lang="en-GB" sz="3600" baseline="30000" smtClean="0">
                <a:solidFill>
                  <a:schemeClr val="bg1"/>
                </a:solidFill>
              </a:rPr>
              <a:t>, 7, 22)</a:t>
            </a:r>
            <a:endParaRPr lang="en-GB" sz="3600" baseline="30000">
              <a:solidFill>
                <a:schemeClr val="bg1"/>
              </a:solidFill>
            </a:endParaRPr>
          </a:p>
        </p:txBody>
      </p:sp>
      <p:sp>
        <p:nvSpPr>
          <p:cNvPr id="93215" name="Rectangle 31"/>
          <p:cNvSpPr>
            <a:spLocks noChangeArrowheads="1"/>
          </p:cNvSpPr>
          <p:nvPr/>
        </p:nvSpPr>
        <p:spPr bwMode="auto">
          <a:xfrm rot="-996609">
            <a:off x="359834" y="2052638"/>
            <a:ext cx="1706033" cy="685800"/>
          </a:xfrm>
          <a:prstGeom prst="rect">
            <a:avLst/>
          </a:prstGeom>
          <a:solidFill>
            <a:schemeClr val="bg1"/>
          </a:solidFill>
          <a:ln w="12700">
            <a:solidFill>
              <a:srgbClr val="000000"/>
            </a:solidFill>
            <a:miter lim="800000"/>
            <a:headEnd/>
            <a:tailEnd/>
          </a:ln>
          <a:effectLst/>
        </p:spPr>
        <p:txBody>
          <a:bodyPr wrap="none" anchor="ctr">
            <a:prstTxWarp prst="textNoShape">
              <a:avLst/>
            </a:prstTxWarp>
          </a:bodyPr>
          <a:lstStyle/>
          <a:p>
            <a:pPr algn="ctr"/>
            <a:r>
              <a:rPr lang="en-GB" sz="1500" smtClean="0"/>
              <a:t> ORALE intake</a:t>
            </a:r>
          </a:p>
          <a:p>
            <a:pPr algn="ctr"/>
            <a:r>
              <a:rPr lang="en-GB" sz="1500" smtClean="0"/>
              <a:t>preferred</a:t>
            </a:r>
            <a:endParaRPr lang="en-GB" sz="1500"/>
          </a:p>
        </p:txBody>
      </p:sp>
      <p:sp>
        <p:nvSpPr>
          <p:cNvPr id="93218" name="Rectangle 34"/>
          <p:cNvSpPr>
            <a:spLocks noChangeArrowheads="1"/>
          </p:cNvSpPr>
          <p:nvPr/>
        </p:nvSpPr>
        <p:spPr bwMode="auto">
          <a:xfrm>
            <a:off x="880533" y="5143500"/>
            <a:ext cx="4470400" cy="762000"/>
          </a:xfrm>
          <a:prstGeom prst="rect">
            <a:avLst/>
          </a:prstGeom>
          <a:noFill/>
          <a:ln w="28575">
            <a:solidFill>
              <a:srgbClr val="FFFF00"/>
            </a:solidFill>
            <a:prstDash val="dash"/>
            <a:miter lim="800000"/>
            <a:headEnd/>
            <a:tailEnd/>
          </a:ln>
          <a:effectLst/>
        </p:spPr>
        <p:txBody>
          <a:bodyPr wrap="none" anchor="ctr">
            <a:prstTxWarp prst="textNoShape">
              <a:avLst/>
            </a:prstTxWarp>
          </a:bodyPr>
          <a:lstStyle/>
          <a:p>
            <a:endParaRPr lang="en-GB"/>
          </a:p>
        </p:txBody>
      </p:sp>
      <p:sp>
        <p:nvSpPr>
          <p:cNvPr id="93219" name="Line 35"/>
          <p:cNvSpPr>
            <a:spLocks noChangeShapeType="1"/>
          </p:cNvSpPr>
          <p:nvPr/>
        </p:nvSpPr>
        <p:spPr bwMode="auto">
          <a:xfrm flipV="1">
            <a:off x="880534" y="2857500"/>
            <a:ext cx="2099733" cy="22860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3220" name="Line 36"/>
          <p:cNvSpPr>
            <a:spLocks noChangeShapeType="1"/>
          </p:cNvSpPr>
          <p:nvPr/>
        </p:nvSpPr>
        <p:spPr bwMode="auto">
          <a:xfrm flipV="1">
            <a:off x="5350933" y="2959100"/>
            <a:ext cx="587022" cy="21463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3221" name="Line 37"/>
          <p:cNvSpPr>
            <a:spLocks noChangeShapeType="1"/>
          </p:cNvSpPr>
          <p:nvPr/>
        </p:nvSpPr>
        <p:spPr bwMode="auto">
          <a:xfrm flipV="1">
            <a:off x="5356578" y="3429000"/>
            <a:ext cx="603956" cy="24892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3222" name="Line 38"/>
          <p:cNvSpPr>
            <a:spLocks noChangeShapeType="1"/>
          </p:cNvSpPr>
          <p:nvPr/>
        </p:nvSpPr>
        <p:spPr bwMode="auto">
          <a:xfrm>
            <a:off x="2980267" y="2895600"/>
            <a:ext cx="2980267" cy="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3223" name="Rectangle 39"/>
          <p:cNvSpPr>
            <a:spLocks noChangeArrowheads="1"/>
          </p:cNvSpPr>
          <p:nvPr/>
        </p:nvSpPr>
        <p:spPr bwMode="auto">
          <a:xfrm>
            <a:off x="1524000" y="4330700"/>
            <a:ext cx="3589867" cy="609600"/>
          </a:xfrm>
          <a:prstGeom prst="rect">
            <a:avLst/>
          </a:prstGeom>
          <a:solidFill>
            <a:srgbClr val="FF9933"/>
          </a:solidFill>
          <a:ln w="28575">
            <a:noFill/>
            <a:prstDash val="dash"/>
            <a:miter lim="800000"/>
            <a:headEnd/>
            <a:tailEnd/>
          </a:ln>
          <a:effectLst/>
        </p:spPr>
        <p:txBody>
          <a:bodyPr wrap="none" anchor="ctr">
            <a:prstTxWarp prst="textNoShape">
              <a:avLst/>
            </a:prstTxWarp>
          </a:bodyPr>
          <a:lstStyle/>
          <a:p>
            <a:endParaRPr lang="en-GB"/>
          </a:p>
        </p:txBody>
      </p:sp>
      <p:sp>
        <p:nvSpPr>
          <p:cNvPr id="93232" name="Text Box 48"/>
          <p:cNvSpPr txBox="1">
            <a:spLocks noChangeArrowheads="1"/>
          </p:cNvSpPr>
          <p:nvPr/>
        </p:nvSpPr>
        <p:spPr bwMode="auto">
          <a:xfrm>
            <a:off x="1541526" y="5168901"/>
            <a:ext cx="3583784" cy="707886"/>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solidFill>
                  <a:schemeClr val="bg1"/>
                </a:solidFill>
              </a:rPr>
              <a:t>Keine Schmerzerleichterung mit </a:t>
            </a:r>
          </a:p>
          <a:p>
            <a:pPr algn="ctr"/>
            <a:r>
              <a:rPr lang="en-GB" sz="2000" b="1" smtClean="0">
                <a:solidFill>
                  <a:schemeClr val="bg1"/>
                </a:solidFill>
              </a:rPr>
              <a:t>Medikamenten der Stufe I</a:t>
            </a:r>
            <a:endParaRPr lang="en-GB" sz="2000" b="1">
              <a:solidFill>
                <a:schemeClr val="bg1"/>
              </a:solidFill>
            </a:endParaRPr>
          </a:p>
        </p:txBody>
      </p:sp>
      <p:sp>
        <p:nvSpPr>
          <p:cNvPr id="93233" name="Text Box 49"/>
          <p:cNvSpPr txBox="1">
            <a:spLocks noChangeArrowheads="1"/>
          </p:cNvSpPr>
          <p:nvPr/>
        </p:nvSpPr>
        <p:spPr bwMode="auto">
          <a:xfrm>
            <a:off x="6570133" y="2514601"/>
            <a:ext cx="2573867" cy="4247317"/>
          </a:xfrm>
          <a:prstGeom prst="rect">
            <a:avLst/>
          </a:prstGeom>
          <a:noFill/>
          <a:ln w="9525">
            <a:noFill/>
            <a:miter lim="800000"/>
            <a:headEnd/>
            <a:tailEnd/>
          </a:ln>
          <a:effectLst/>
        </p:spPr>
        <p:txBody>
          <a:bodyPr wrap="square">
            <a:prstTxWarp prst="textNoShape">
              <a:avLst/>
            </a:prstTxWarp>
            <a:spAutoFit/>
          </a:bodyPr>
          <a:lstStyle/>
          <a:p>
            <a:r>
              <a:rPr lang="en-GB" sz="3000" b="1" smtClean="0"/>
              <a:t>Beginn with the comination of step I with step II. If the result is good, </a:t>
            </a:r>
          </a:p>
          <a:p>
            <a:r>
              <a:rPr lang="en-GB" sz="3000" b="1" smtClean="0"/>
              <a:t>step I-analgesics can be withdrawn</a:t>
            </a:r>
          </a:p>
        </p:txBody>
      </p:sp>
      <p:sp>
        <p:nvSpPr>
          <p:cNvPr id="93234" name="AutoShape 50"/>
          <p:cNvSpPr>
            <a:spLocks noChangeArrowheads="1"/>
          </p:cNvSpPr>
          <p:nvPr/>
        </p:nvSpPr>
        <p:spPr bwMode="auto">
          <a:xfrm rot="5400000">
            <a:off x="5671697" y="3653808"/>
            <a:ext cx="1439862" cy="320323"/>
          </a:xfrm>
          <a:prstGeom prst="triangle">
            <a:avLst>
              <a:gd name="adj" fmla="val 50000"/>
            </a:avLst>
          </a:prstGeom>
          <a:gradFill rotWithShape="0">
            <a:gsLst>
              <a:gs pos="0">
                <a:srgbClr val="F2C712"/>
              </a:gs>
              <a:gs pos="100000">
                <a:srgbClr val="F236B4"/>
              </a:gs>
            </a:gsLst>
            <a:lin ang="0" scaled="1"/>
          </a:gradFill>
          <a:ln w="9525">
            <a:noFill/>
            <a:miter lim="800000"/>
            <a:headEnd/>
            <a:tailEnd/>
          </a:ln>
          <a:effectLst/>
        </p:spPr>
        <p:txBody>
          <a:bodyPr wrap="none" anchor="ctr">
            <a:prstTxWarp prst="textNoShape">
              <a:avLst/>
            </a:prstTxWarp>
          </a:bodyPr>
          <a:lstStyle/>
          <a:p>
            <a:endParaRPr lang="en-GB"/>
          </a:p>
        </p:txBody>
      </p:sp>
      <p:sp>
        <p:nvSpPr>
          <p:cNvPr id="93235" name="Line 51"/>
          <p:cNvSpPr>
            <a:spLocks noChangeShapeType="1"/>
          </p:cNvSpPr>
          <p:nvPr/>
        </p:nvSpPr>
        <p:spPr bwMode="auto">
          <a:xfrm>
            <a:off x="5960533" y="2895600"/>
            <a:ext cx="0" cy="5334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3249" name="Freeform 65"/>
          <p:cNvSpPr>
            <a:spLocks/>
          </p:cNvSpPr>
          <p:nvPr/>
        </p:nvSpPr>
        <p:spPr bwMode="auto">
          <a:xfrm>
            <a:off x="1490134" y="2819400"/>
            <a:ext cx="4131733" cy="1524000"/>
          </a:xfrm>
          <a:custGeom>
            <a:avLst/>
            <a:gdLst/>
            <a:ahLst/>
            <a:cxnLst>
              <a:cxn ang="0">
                <a:pos x="0" y="960"/>
              </a:cxn>
              <a:cxn ang="0">
                <a:pos x="1008" y="48"/>
              </a:cxn>
              <a:cxn ang="0">
                <a:pos x="2928" y="0"/>
              </a:cxn>
              <a:cxn ang="0">
                <a:pos x="2544" y="960"/>
              </a:cxn>
              <a:cxn ang="0">
                <a:pos x="0" y="960"/>
              </a:cxn>
            </a:cxnLst>
            <a:rect l="0" t="0" r="r" b="b"/>
            <a:pathLst>
              <a:path w="2928" h="960">
                <a:moveTo>
                  <a:pt x="0" y="960"/>
                </a:moveTo>
                <a:lnTo>
                  <a:pt x="1008" y="48"/>
                </a:lnTo>
                <a:lnTo>
                  <a:pt x="2928" y="0"/>
                </a:lnTo>
                <a:lnTo>
                  <a:pt x="2544" y="960"/>
                </a:lnTo>
                <a:lnTo>
                  <a:pt x="0" y="960"/>
                </a:lnTo>
                <a:close/>
              </a:path>
            </a:pathLst>
          </a:custGeom>
          <a:solidFill>
            <a:srgbClr val="FF6600"/>
          </a:solidFill>
          <a:ln w="9525">
            <a:noFill/>
            <a:round/>
            <a:headEnd/>
            <a:tailEnd/>
          </a:ln>
          <a:effectLst/>
        </p:spPr>
        <p:txBody>
          <a:bodyPr wrap="none" anchor="ctr">
            <a:prstTxWarp prst="textNoShape">
              <a:avLst/>
            </a:prstTxWarp>
          </a:bodyPr>
          <a:lstStyle/>
          <a:p>
            <a:endParaRPr lang="en-GB"/>
          </a:p>
        </p:txBody>
      </p:sp>
      <p:sp>
        <p:nvSpPr>
          <p:cNvPr id="93250" name="Freeform 66"/>
          <p:cNvSpPr>
            <a:spLocks/>
          </p:cNvSpPr>
          <p:nvPr/>
        </p:nvSpPr>
        <p:spPr bwMode="auto">
          <a:xfrm>
            <a:off x="5080000" y="2819400"/>
            <a:ext cx="541867" cy="2133600"/>
          </a:xfrm>
          <a:custGeom>
            <a:avLst/>
            <a:gdLst/>
            <a:ahLst/>
            <a:cxnLst>
              <a:cxn ang="0">
                <a:pos x="0" y="960"/>
              </a:cxn>
              <a:cxn ang="0">
                <a:pos x="384" y="0"/>
              </a:cxn>
              <a:cxn ang="0">
                <a:pos x="384" y="240"/>
              </a:cxn>
              <a:cxn ang="0">
                <a:pos x="0" y="1344"/>
              </a:cxn>
              <a:cxn ang="0">
                <a:pos x="0" y="960"/>
              </a:cxn>
            </a:cxnLst>
            <a:rect l="0" t="0" r="r" b="b"/>
            <a:pathLst>
              <a:path w="384" h="1344">
                <a:moveTo>
                  <a:pt x="0" y="960"/>
                </a:moveTo>
                <a:lnTo>
                  <a:pt x="384" y="0"/>
                </a:lnTo>
                <a:lnTo>
                  <a:pt x="384" y="240"/>
                </a:lnTo>
                <a:lnTo>
                  <a:pt x="0" y="1344"/>
                </a:lnTo>
                <a:lnTo>
                  <a:pt x="0" y="960"/>
                </a:lnTo>
                <a:close/>
              </a:path>
            </a:pathLst>
          </a:custGeom>
          <a:solidFill>
            <a:srgbClr val="FC4E00"/>
          </a:solidFill>
          <a:ln w="9525">
            <a:noFill/>
            <a:round/>
            <a:headEnd/>
            <a:tailEnd/>
          </a:ln>
          <a:effectLst/>
        </p:spPr>
        <p:txBody>
          <a:bodyPr wrap="none" anchor="ctr">
            <a:prstTxWarp prst="textNoShape">
              <a:avLst/>
            </a:prstTxWarp>
          </a:bodyPr>
          <a:lstStyle/>
          <a:p>
            <a:endParaRPr lang="en-GB"/>
          </a:p>
        </p:txBody>
      </p:sp>
      <p:sp>
        <p:nvSpPr>
          <p:cNvPr id="93236" name="Line 52"/>
          <p:cNvSpPr>
            <a:spLocks noChangeShapeType="1"/>
          </p:cNvSpPr>
          <p:nvPr/>
        </p:nvSpPr>
        <p:spPr bwMode="auto">
          <a:xfrm>
            <a:off x="2641600" y="3886200"/>
            <a:ext cx="0" cy="3048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3237" name="Oval 53"/>
          <p:cNvSpPr>
            <a:spLocks noChangeArrowheads="1"/>
          </p:cNvSpPr>
          <p:nvPr/>
        </p:nvSpPr>
        <p:spPr bwMode="auto">
          <a:xfrm>
            <a:off x="2573866" y="41148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3238" name="Line 54"/>
          <p:cNvSpPr>
            <a:spLocks noChangeShapeType="1"/>
          </p:cNvSpPr>
          <p:nvPr/>
        </p:nvSpPr>
        <p:spPr bwMode="auto">
          <a:xfrm>
            <a:off x="3318933" y="3124200"/>
            <a:ext cx="0" cy="3048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3239" name="Oval 55"/>
          <p:cNvSpPr>
            <a:spLocks noChangeArrowheads="1"/>
          </p:cNvSpPr>
          <p:nvPr/>
        </p:nvSpPr>
        <p:spPr bwMode="auto">
          <a:xfrm>
            <a:off x="3251200" y="33528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3240" name="Line 56"/>
          <p:cNvSpPr>
            <a:spLocks noChangeShapeType="1"/>
          </p:cNvSpPr>
          <p:nvPr/>
        </p:nvSpPr>
        <p:spPr bwMode="auto">
          <a:xfrm>
            <a:off x="4316589" y="3848100"/>
            <a:ext cx="0" cy="3048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3241" name="Oval 57"/>
          <p:cNvSpPr>
            <a:spLocks noChangeArrowheads="1"/>
          </p:cNvSpPr>
          <p:nvPr/>
        </p:nvSpPr>
        <p:spPr bwMode="auto">
          <a:xfrm>
            <a:off x="4248856" y="40767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3242" name="Rectangle 58"/>
          <p:cNvSpPr>
            <a:spLocks noChangeArrowheads="1"/>
          </p:cNvSpPr>
          <p:nvPr/>
        </p:nvSpPr>
        <p:spPr bwMode="auto">
          <a:xfrm>
            <a:off x="2032000" y="3505200"/>
            <a:ext cx="1219200" cy="419100"/>
          </a:xfrm>
          <a:prstGeom prst="rect">
            <a:avLst/>
          </a:prstGeom>
          <a:solidFill>
            <a:srgbClr val="FF33CC"/>
          </a:solidFill>
          <a:ln w="9525">
            <a:noFill/>
            <a:miter lim="800000"/>
            <a:headEnd/>
            <a:tailEnd/>
          </a:ln>
          <a:effectLst/>
        </p:spPr>
        <p:txBody>
          <a:bodyPr wrap="none" anchor="ctr">
            <a:prstTxWarp prst="textNoShape">
              <a:avLst/>
            </a:prstTxWarp>
          </a:bodyPr>
          <a:lstStyle/>
          <a:p>
            <a:endParaRPr lang="en-GB"/>
          </a:p>
        </p:txBody>
      </p:sp>
      <p:sp>
        <p:nvSpPr>
          <p:cNvPr id="93243" name="Rectangle 59"/>
          <p:cNvSpPr>
            <a:spLocks noChangeArrowheads="1"/>
          </p:cNvSpPr>
          <p:nvPr/>
        </p:nvSpPr>
        <p:spPr bwMode="auto">
          <a:xfrm>
            <a:off x="3774723" y="3505200"/>
            <a:ext cx="1219200" cy="419100"/>
          </a:xfrm>
          <a:prstGeom prst="rect">
            <a:avLst/>
          </a:prstGeom>
          <a:solidFill>
            <a:srgbClr val="004182"/>
          </a:solidFill>
          <a:ln w="9525">
            <a:noFill/>
            <a:miter lim="800000"/>
            <a:headEnd/>
            <a:tailEnd/>
          </a:ln>
          <a:effectLst/>
        </p:spPr>
        <p:txBody>
          <a:bodyPr wrap="none" anchor="ctr">
            <a:prstTxWarp prst="textNoShape">
              <a:avLst/>
            </a:prstTxWarp>
          </a:bodyPr>
          <a:lstStyle/>
          <a:p>
            <a:endParaRPr lang="en-GB"/>
          </a:p>
        </p:txBody>
      </p:sp>
      <p:sp>
        <p:nvSpPr>
          <p:cNvPr id="93244" name="Rectangle 60"/>
          <p:cNvSpPr>
            <a:spLocks noChangeArrowheads="1"/>
          </p:cNvSpPr>
          <p:nvPr/>
        </p:nvSpPr>
        <p:spPr bwMode="auto">
          <a:xfrm>
            <a:off x="2573866" y="2705100"/>
            <a:ext cx="1236369" cy="419100"/>
          </a:xfrm>
          <a:prstGeom prst="rect">
            <a:avLst/>
          </a:prstGeom>
          <a:solidFill>
            <a:srgbClr val="004182"/>
          </a:solidFill>
          <a:ln w="9525">
            <a:noFill/>
            <a:miter lim="800000"/>
            <a:headEnd/>
            <a:tailEnd/>
          </a:ln>
          <a:effectLst/>
        </p:spPr>
        <p:txBody>
          <a:bodyPr wrap="none" anchor="ctr">
            <a:prstTxWarp prst="textNoShape">
              <a:avLst/>
            </a:prstTxWarp>
          </a:bodyPr>
          <a:lstStyle/>
          <a:p>
            <a:pPr algn="ctr"/>
            <a:endParaRPr lang="en-GB"/>
          </a:p>
        </p:txBody>
      </p:sp>
      <p:sp>
        <p:nvSpPr>
          <p:cNvPr id="93245" name="Text Box 61"/>
          <p:cNvSpPr txBox="1">
            <a:spLocks noChangeArrowheads="1"/>
          </p:cNvSpPr>
          <p:nvPr/>
        </p:nvSpPr>
        <p:spPr bwMode="auto">
          <a:xfrm>
            <a:off x="2849198" y="4419600"/>
            <a:ext cx="967933" cy="461665"/>
          </a:xfrm>
          <a:prstGeom prst="rect">
            <a:avLst/>
          </a:prstGeom>
          <a:noFill/>
          <a:ln w="9525">
            <a:noFill/>
            <a:miter lim="800000"/>
            <a:headEnd/>
            <a:tailEnd/>
          </a:ln>
          <a:effectLst/>
        </p:spPr>
        <p:txBody>
          <a:bodyPr wrap="none">
            <a:prstTxWarp prst="textNoShape">
              <a:avLst/>
            </a:prstTxWarp>
            <a:spAutoFit/>
          </a:bodyPr>
          <a:lstStyle/>
          <a:p>
            <a:pPr algn="ctr"/>
            <a:r>
              <a:rPr lang="en-GB" sz="2400" b="1" smtClean="0"/>
              <a:t>step II</a:t>
            </a:r>
            <a:endParaRPr lang="en-GB" sz="2400" b="1"/>
          </a:p>
        </p:txBody>
      </p:sp>
      <p:sp>
        <p:nvSpPr>
          <p:cNvPr id="93246" name="Text Box 62"/>
          <p:cNvSpPr txBox="1">
            <a:spLocks noChangeArrowheads="1"/>
          </p:cNvSpPr>
          <p:nvPr/>
        </p:nvSpPr>
        <p:spPr bwMode="auto">
          <a:xfrm>
            <a:off x="2234346" y="3489326"/>
            <a:ext cx="925679" cy="400110"/>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solidFill>
                  <a:schemeClr val="bg1"/>
                </a:solidFill>
              </a:rPr>
              <a:t>Codein</a:t>
            </a:r>
            <a:endParaRPr lang="en-GB" sz="2000" b="1">
              <a:solidFill>
                <a:schemeClr val="bg1"/>
              </a:solidFill>
            </a:endParaRPr>
          </a:p>
        </p:txBody>
      </p:sp>
      <p:sp>
        <p:nvSpPr>
          <p:cNvPr id="93247" name="Text Box 63"/>
          <p:cNvSpPr txBox="1">
            <a:spLocks noChangeArrowheads="1"/>
          </p:cNvSpPr>
          <p:nvPr/>
        </p:nvSpPr>
        <p:spPr bwMode="auto">
          <a:xfrm>
            <a:off x="3853931" y="3489326"/>
            <a:ext cx="1203199" cy="400110"/>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solidFill>
                  <a:schemeClr val="bg1"/>
                </a:solidFill>
              </a:rPr>
              <a:t>Tramadol</a:t>
            </a:r>
            <a:endParaRPr lang="en-GB" sz="2000" b="1">
              <a:solidFill>
                <a:schemeClr val="bg1"/>
              </a:solidFill>
            </a:endParaRPr>
          </a:p>
        </p:txBody>
      </p:sp>
      <p:sp>
        <p:nvSpPr>
          <p:cNvPr id="93248" name="Text Box 64"/>
          <p:cNvSpPr txBox="1">
            <a:spLocks noChangeArrowheads="1"/>
          </p:cNvSpPr>
          <p:nvPr/>
        </p:nvSpPr>
        <p:spPr bwMode="auto">
          <a:xfrm>
            <a:off x="2573865" y="2689226"/>
            <a:ext cx="1200857"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solidFill>
                  <a:schemeClr val="bg1"/>
                </a:solidFill>
              </a:rPr>
              <a:t>Tilidin</a:t>
            </a:r>
            <a:endParaRPr lang="en-GB" sz="2000" b="1">
              <a:solidFill>
                <a:schemeClr val="bg1"/>
              </a:solidFill>
            </a:endParaRPr>
          </a:p>
        </p:txBody>
      </p:sp>
      <p:sp>
        <p:nvSpPr>
          <p:cNvPr id="93251" name="Line 67"/>
          <p:cNvSpPr>
            <a:spLocks noChangeShapeType="1"/>
          </p:cNvSpPr>
          <p:nvPr/>
        </p:nvSpPr>
        <p:spPr bwMode="auto">
          <a:xfrm>
            <a:off x="5215467" y="3086100"/>
            <a:ext cx="0" cy="3048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3252" name="Oval 68"/>
          <p:cNvSpPr>
            <a:spLocks noChangeArrowheads="1"/>
          </p:cNvSpPr>
          <p:nvPr/>
        </p:nvSpPr>
        <p:spPr bwMode="auto">
          <a:xfrm>
            <a:off x="5147733" y="33147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3253" name="Rectangle 69"/>
          <p:cNvSpPr>
            <a:spLocks noChangeArrowheads="1"/>
          </p:cNvSpPr>
          <p:nvPr/>
        </p:nvSpPr>
        <p:spPr bwMode="auto">
          <a:xfrm>
            <a:off x="4605867" y="2514600"/>
            <a:ext cx="1219200" cy="685800"/>
          </a:xfrm>
          <a:prstGeom prst="rect">
            <a:avLst/>
          </a:prstGeom>
          <a:solidFill>
            <a:srgbClr val="FF33CC"/>
          </a:solidFill>
          <a:ln w="9525">
            <a:noFill/>
            <a:miter lim="800000"/>
            <a:headEnd/>
            <a:tailEnd/>
          </a:ln>
          <a:effectLst/>
        </p:spPr>
        <p:txBody>
          <a:bodyPr wrap="none" anchor="ctr">
            <a:prstTxWarp prst="textNoShape">
              <a:avLst/>
            </a:prstTxWarp>
          </a:bodyPr>
          <a:lstStyle/>
          <a:p>
            <a:endParaRPr lang="en-GB"/>
          </a:p>
        </p:txBody>
      </p:sp>
      <p:sp>
        <p:nvSpPr>
          <p:cNvPr id="93254" name="Text Box 70"/>
          <p:cNvSpPr txBox="1">
            <a:spLocks noChangeArrowheads="1"/>
          </p:cNvSpPr>
          <p:nvPr/>
        </p:nvSpPr>
        <p:spPr bwMode="auto">
          <a:xfrm>
            <a:off x="4761058" y="2514601"/>
            <a:ext cx="1035134" cy="707886"/>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solidFill>
                  <a:schemeClr val="bg1"/>
                </a:solidFill>
              </a:rPr>
              <a:t>Dihydro</a:t>
            </a:r>
            <a:br>
              <a:rPr lang="en-GB" sz="2000" b="1" smtClean="0">
                <a:solidFill>
                  <a:schemeClr val="bg1"/>
                </a:solidFill>
              </a:rPr>
            </a:br>
            <a:r>
              <a:rPr lang="en-GB" sz="2000" b="1" smtClean="0">
                <a:solidFill>
                  <a:schemeClr val="bg1"/>
                </a:solidFill>
              </a:rPr>
              <a:t>codein</a:t>
            </a:r>
            <a:endParaRPr lang="en-GB" sz="2000" b="1">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52" name="Rectangle 2092"/>
          <p:cNvSpPr>
            <a:spLocks noChangeArrowheads="1"/>
          </p:cNvSpPr>
          <p:nvPr/>
        </p:nvSpPr>
        <p:spPr bwMode="auto">
          <a:xfrm>
            <a:off x="880533" y="5143500"/>
            <a:ext cx="4470400" cy="762000"/>
          </a:xfrm>
          <a:prstGeom prst="rect">
            <a:avLst/>
          </a:prstGeom>
          <a:noFill/>
          <a:ln w="28575">
            <a:solidFill>
              <a:srgbClr val="FFFF00"/>
            </a:solidFill>
            <a:prstDash val="dash"/>
            <a:miter lim="800000"/>
            <a:headEnd/>
            <a:tailEnd/>
          </a:ln>
          <a:effectLst/>
        </p:spPr>
        <p:txBody>
          <a:bodyPr wrap="none" anchor="ctr">
            <a:prstTxWarp prst="textNoShape">
              <a:avLst/>
            </a:prstTxWarp>
          </a:bodyPr>
          <a:lstStyle/>
          <a:p>
            <a:endParaRPr lang="en-GB"/>
          </a:p>
        </p:txBody>
      </p:sp>
      <p:sp>
        <p:nvSpPr>
          <p:cNvPr id="94253" name="Line 2093"/>
          <p:cNvSpPr>
            <a:spLocks noChangeShapeType="1"/>
          </p:cNvSpPr>
          <p:nvPr/>
        </p:nvSpPr>
        <p:spPr bwMode="auto">
          <a:xfrm flipV="1">
            <a:off x="880534" y="2857500"/>
            <a:ext cx="2099733" cy="22860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4254" name="Line 2094"/>
          <p:cNvSpPr>
            <a:spLocks noChangeShapeType="1"/>
          </p:cNvSpPr>
          <p:nvPr/>
        </p:nvSpPr>
        <p:spPr bwMode="auto">
          <a:xfrm flipV="1">
            <a:off x="5350933" y="2857500"/>
            <a:ext cx="609600" cy="22479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4255" name="Line 2095"/>
          <p:cNvSpPr>
            <a:spLocks noChangeShapeType="1"/>
          </p:cNvSpPr>
          <p:nvPr/>
        </p:nvSpPr>
        <p:spPr bwMode="auto">
          <a:xfrm flipV="1">
            <a:off x="5356578" y="3429000"/>
            <a:ext cx="603956" cy="24892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4256" name="Line 2096"/>
          <p:cNvSpPr>
            <a:spLocks noChangeShapeType="1"/>
          </p:cNvSpPr>
          <p:nvPr/>
        </p:nvSpPr>
        <p:spPr bwMode="auto">
          <a:xfrm>
            <a:off x="2980267" y="2857500"/>
            <a:ext cx="2980267" cy="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4258" name="Rectangle 2098"/>
          <p:cNvSpPr>
            <a:spLocks noChangeArrowheads="1"/>
          </p:cNvSpPr>
          <p:nvPr/>
        </p:nvSpPr>
        <p:spPr bwMode="auto">
          <a:xfrm>
            <a:off x="1524000" y="4330700"/>
            <a:ext cx="3589867" cy="609600"/>
          </a:xfrm>
          <a:prstGeom prst="rect">
            <a:avLst/>
          </a:prstGeom>
          <a:noFill/>
          <a:ln w="28575">
            <a:solidFill>
              <a:srgbClr val="FF9933"/>
            </a:solidFill>
            <a:prstDash val="dash"/>
            <a:miter lim="800000"/>
            <a:headEnd/>
            <a:tailEnd/>
          </a:ln>
          <a:effectLst/>
        </p:spPr>
        <p:txBody>
          <a:bodyPr wrap="none" anchor="ctr">
            <a:prstTxWarp prst="textNoShape">
              <a:avLst/>
            </a:prstTxWarp>
          </a:bodyPr>
          <a:lstStyle/>
          <a:p>
            <a:endParaRPr lang="en-GB"/>
          </a:p>
        </p:txBody>
      </p:sp>
      <p:sp>
        <p:nvSpPr>
          <p:cNvPr id="94259" name="Line 2099"/>
          <p:cNvSpPr>
            <a:spLocks noChangeShapeType="1"/>
          </p:cNvSpPr>
          <p:nvPr/>
        </p:nvSpPr>
        <p:spPr bwMode="auto">
          <a:xfrm flipV="1">
            <a:off x="1518355" y="2857500"/>
            <a:ext cx="1394178" cy="1473200"/>
          </a:xfrm>
          <a:prstGeom prst="line">
            <a:avLst/>
          </a:prstGeom>
          <a:noFill/>
          <a:ln w="28575">
            <a:solidFill>
              <a:srgbClr val="FF9933"/>
            </a:solidFill>
            <a:prstDash val="dash"/>
            <a:round/>
            <a:headEnd/>
            <a:tailEnd/>
          </a:ln>
          <a:effectLst/>
        </p:spPr>
        <p:txBody>
          <a:bodyPr wrap="none" anchor="ctr">
            <a:prstTxWarp prst="textNoShape">
              <a:avLst/>
            </a:prstTxWarp>
          </a:bodyPr>
          <a:lstStyle/>
          <a:p>
            <a:endParaRPr lang="en-GB"/>
          </a:p>
        </p:txBody>
      </p:sp>
      <p:sp>
        <p:nvSpPr>
          <p:cNvPr id="94260" name="Line 2100"/>
          <p:cNvSpPr>
            <a:spLocks noChangeShapeType="1"/>
          </p:cNvSpPr>
          <p:nvPr/>
        </p:nvSpPr>
        <p:spPr bwMode="auto">
          <a:xfrm flipV="1">
            <a:off x="5113867" y="2857500"/>
            <a:ext cx="508000" cy="1485900"/>
          </a:xfrm>
          <a:prstGeom prst="line">
            <a:avLst/>
          </a:prstGeom>
          <a:noFill/>
          <a:ln w="28575">
            <a:solidFill>
              <a:srgbClr val="FF9933"/>
            </a:solidFill>
            <a:prstDash val="dash"/>
            <a:round/>
            <a:headEnd/>
            <a:tailEnd/>
          </a:ln>
          <a:effectLst/>
        </p:spPr>
        <p:txBody>
          <a:bodyPr wrap="none" anchor="ctr">
            <a:prstTxWarp prst="textNoShape">
              <a:avLst/>
            </a:prstTxWarp>
          </a:bodyPr>
          <a:lstStyle/>
          <a:p>
            <a:endParaRPr lang="en-GB"/>
          </a:p>
        </p:txBody>
      </p:sp>
      <p:sp>
        <p:nvSpPr>
          <p:cNvPr id="94261" name="Line 2101"/>
          <p:cNvSpPr>
            <a:spLocks noChangeShapeType="1"/>
          </p:cNvSpPr>
          <p:nvPr/>
        </p:nvSpPr>
        <p:spPr bwMode="auto">
          <a:xfrm flipV="1">
            <a:off x="5119511" y="3238500"/>
            <a:ext cx="536222" cy="1708150"/>
          </a:xfrm>
          <a:prstGeom prst="line">
            <a:avLst/>
          </a:prstGeom>
          <a:noFill/>
          <a:ln w="28575">
            <a:solidFill>
              <a:srgbClr val="FF9933"/>
            </a:solidFill>
            <a:prstDash val="dash"/>
            <a:round/>
            <a:headEnd/>
            <a:tailEnd/>
          </a:ln>
          <a:effectLst/>
        </p:spPr>
        <p:txBody>
          <a:bodyPr wrap="none" anchor="ctr">
            <a:prstTxWarp prst="textNoShape">
              <a:avLst/>
            </a:prstTxWarp>
          </a:bodyPr>
          <a:lstStyle/>
          <a:p>
            <a:endParaRPr lang="en-GB"/>
          </a:p>
        </p:txBody>
      </p:sp>
      <p:sp>
        <p:nvSpPr>
          <p:cNvPr id="94262" name="Line 2102"/>
          <p:cNvSpPr>
            <a:spLocks noChangeShapeType="1"/>
          </p:cNvSpPr>
          <p:nvPr/>
        </p:nvSpPr>
        <p:spPr bwMode="auto">
          <a:xfrm>
            <a:off x="5621867" y="2857500"/>
            <a:ext cx="0" cy="419100"/>
          </a:xfrm>
          <a:prstGeom prst="line">
            <a:avLst/>
          </a:prstGeom>
          <a:noFill/>
          <a:ln w="28575">
            <a:solidFill>
              <a:srgbClr val="FF9933"/>
            </a:solidFill>
            <a:prstDash val="dash"/>
            <a:round/>
            <a:headEnd/>
            <a:tailEnd/>
          </a:ln>
          <a:effectLst/>
        </p:spPr>
        <p:txBody>
          <a:bodyPr wrap="none" anchor="ctr">
            <a:prstTxWarp prst="textNoShape">
              <a:avLst/>
            </a:prstTxWarp>
          </a:bodyPr>
          <a:lstStyle/>
          <a:p>
            <a:endParaRPr lang="en-GB"/>
          </a:p>
        </p:txBody>
      </p:sp>
      <p:sp>
        <p:nvSpPr>
          <p:cNvPr id="94263" name="Line 2103"/>
          <p:cNvSpPr>
            <a:spLocks noChangeShapeType="1"/>
          </p:cNvSpPr>
          <p:nvPr/>
        </p:nvSpPr>
        <p:spPr bwMode="auto">
          <a:xfrm>
            <a:off x="2980267" y="2857500"/>
            <a:ext cx="2641600" cy="0"/>
          </a:xfrm>
          <a:prstGeom prst="line">
            <a:avLst/>
          </a:prstGeom>
          <a:noFill/>
          <a:ln w="28575">
            <a:solidFill>
              <a:srgbClr val="FF9933"/>
            </a:solidFill>
            <a:prstDash val="dash"/>
            <a:round/>
            <a:headEnd/>
            <a:tailEnd/>
          </a:ln>
          <a:effectLst/>
        </p:spPr>
        <p:txBody>
          <a:bodyPr wrap="none" anchor="ctr">
            <a:prstTxWarp prst="textNoShape">
              <a:avLst/>
            </a:prstTxWarp>
          </a:bodyPr>
          <a:lstStyle/>
          <a:p>
            <a:endParaRPr lang="en-GB"/>
          </a:p>
        </p:txBody>
      </p:sp>
      <p:sp>
        <p:nvSpPr>
          <p:cNvPr id="94267" name="Freeform 2107"/>
          <p:cNvSpPr>
            <a:spLocks/>
          </p:cNvSpPr>
          <p:nvPr/>
        </p:nvSpPr>
        <p:spPr bwMode="auto">
          <a:xfrm>
            <a:off x="2094089" y="2609850"/>
            <a:ext cx="3256844" cy="971550"/>
          </a:xfrm>
          <a:custGeom>
            <a:avLst/>
            <a:gdLst/>
            <a:ahLst/>
            <a:cxnLst>
              <a:cxn ang="0">
                <a:pos x="0" y="624"/>
              </a:cxn>
              <a:cxn ang="0">
                <a:pos x="48" y="576"/>
              </a:cxn>
              <a:cxn ang="0">
                <a:pos x="728" y="0"/>
              </a:cxn>
              <a:cxn ang="0">
                <a:pos x="2312" y="0"/>
              </a:cxn>
              <a:cxn ang="0">
                <a:pos x="2024" y="624"/>
              </a:cxn>
              <a:cxn ang="0">
                <a:pos x="0" y="624"/>
              </a:cxn>
            </a:cxnLst>
            <a:rect l="0" t="0" r="r" b="b"/>
            <a:pathLst>
              <a:path w="2312" h="624">
                <a:moveTo>
                  <a:pt x="0" y="624"/>
                </a:moveTo>
                <a:cubicBezTo>
                  <a:pt x="11" y="612"/>
                  <a:pt x="36" y="587"/>
                  <a:pt x="48" y="576"/>
                </a:cubicBezTo>
                <a:lnTo>
                  <a:pt x="728" y="0"/>
                </a:lnTo>
                <a:lnTo>
                  <a:pt x="2312" y="0"/>
                </a:lnTo>
                <a:lnTo>
                  <a:pt x="2024" y="624"/>
                </a:lnTo>
                <a:lnTo>
                  <a:pt x="0" y="624"/>
                </a:lnTo>
                <a:close/>
              </a:path>
            </a:pathLst>
          </a:custGeom>
          <a:solidFill>
            <a:srgbClr val="FF3300"/>
          </a:solidFill>
          <a:ln w="9525">
            <a:noFill/>
            <a:round/>
            <a:headEnd/>
            <a:tailEnd/>
          </a:ln>
          <a:effectLst/>
        </p:spPr>
        <p:txBody>
          <a:bodyPr wrap="none" anchor="ctr">
            <a:prstTxWarp prst="textNoShape">
              <a:avLst/>
            </a:prstTxWarp>
          </a:bodyPr>
          <a:lstStyle/>
          <a:p>
            <a:endParaRPr lang="en-GB"/>
          </a:p>
        </p:txBody>
      </p:sp>
      <p:sp>
        <p:nvSpPr>
          <p:cNvPr id="94264" name="Rectangle 2104"/>
          <p:cNvSpPr>
            <a:spLocks noChangeArrowheads="1"/>
          </p:cNvSpPr>
          <p:nvPr/>
        </p:nvSpPr>
        <p:spPr bwMode="auto">
          <a:xfrm>
            <a:off x="2099733" y="3581400"/>
            <a:ext cx="2844800" cy="457200"/>
          </a:xfrm>
          <a:prstGeom prst="rect">
            <a:avLst/>
          </a:prstGeom>
          <a:solidFill>
            <a:srgbClr val="FF6600"/>
          </a:solidFill>
          <a:ln w="9525">
            <a:noFill/>
            <a:miter lim="800000"/>
            <a:headEnd/>
            <a:tailEnd/>
          </a:ln>
          <a:effectLst/>
        </p:spPr>
        <p:txBody>
          <a:bodyPr wrap="none" anchor="ctr">
            <a:prstTxWarp prst="textNoShape">
              <a:avLst/>
            </a:prstTxWarp>
          </a:bodyPr>
          <a:lstStyle/>
          <a:p>
            <a:endParaRPr lang="en-GB"/>
          </a:p>
        </p:txBody>
      </p:sp>
      <p:sp>
        <p:nvSpPr>
          <p:cNvPr id="94266" name="Freeform 2106"/>
          <p:cNvSpPr>
            <a:spLocks/>
          </p:cNvSpPr>
          <p:nvPr/>
        </p:nvSpPr>
        <p:spPr bwMode="auto">
          <a:xfrm>
            <a:off x="4944533" y="2597150"/>
            <a:ext cx="406400" cy="1441450"/>
          </a:xfrm>
          <a:custGeom>
            <a:avLst/>
            <a:gdLst/>
            <a:ahLst/>
            <a:cxnLst>
              <a:cxn ang="0">
                <a:pos x="0" y="608"/>
              </a:cxn>
              <a:cxn ang="0">
                <a:pos x="264" y="0"/>
              </a:cxn>
              <a:cxn ang="0">
                <a:pos x="264" y="176"/>
              </a:cxn>
              <a:cxn ang="0">
                <a:pos x="0" y="896"/>
              </a:cxn>
              <a:cxn ang="0">
                <a:pos x="0" y="608"/>
              </a:cxn>
            </a:cxnLst>
            <a:rect l="0" t="0" r="r" b="b"/>
            <a:pathLst>
              <a:path w="264" h="896">
                <a:moveTo>
                  <a:pt x="0" y="608"/>
                </a:moveTo>
                <a:lnTo>
                  <a:pt x="264" y="0"/>
                </a:lnTo>
                <a:lnTo>
                  <a:pt x="264" y="176"/>
                </a:lnTo>
                <a:lnTo>
                  <a:pt x="0" y="896"/>
                </a:lnTo>
                <a:lnTo>
                  <a:pt x="0" y="608"/>
                </a:lnTo>
                <a:close/>
              </a:path>
            </a:pathLst>
          </a:custGeom>
          <a:solidFill>
            <a:srgbClr val="FC4E00"/>
          </a:solidFill>
          <a:ln w="9525">
            <a:noFill/>
            <a:round/>
            <a:headEnd/>
            <a:tailEnd/>
          </a:ln>
          <a:effectLst/>
        </p:spPr>
        <p:txBody>
          <a:bodyPr wrap="none" anchor="ctr">
            <a:prstTxWarp prst="textNoShape">
              <a:avLst/>
            </a:prstTxWarp>
          </a:bodyPr>
          <a:lstStyle/>
          <a:p>
            <a:endParaRPr lang="en-GB"/>
          </a:p>
        </p:txBody>
      </p:sp>
      <p:sp>
        <p:nvSpPr>
          <p:cNvPr id="94214" name="Rectangle 2054"/>
          <p:cNvSpPr>
            <a:spLocks noChangeArrowheads="1"/>
          </p:cNvSpPr>
          <p:nvPr/>
        </p:nvSpPr>
        <p:spPr bwMode="auto">
          <a:xfrm>
            <a:off x="0" y="457200"/>
            <a:ext cx="9144000" cy="1143000"/>
          </a:xfrm>
          <a:prstGeom prst="rect">
            <a:avLst/>
          </a:prstGeom>
          <a:noFill/>
          <a:ln w="9525">
            <a:noFill/>
            <a:miter lim="800000"/>
            <a:headEnd/>
            <a:tailEnd/>
          </a:ln>
          <a:effectLst/>
        </p:spPr>
        <p:txBody>
          <a:bodyPr lIns="0" tIns="0" rIns="0" bIns="0">
            <a:prstTxWarp prst="textNoShape">
              <a:avLst/>
            </a:prstTxWarp>
          </a:bodyPr>
          <a:lstStyle/>
          <a:p>
            <a:pPr algn="ctr"/>
            <a:r>
              <a:rPr lang="en-GB" sz="4000" smtClean="0"/>
              <a:t>analgesics step III </a:t>
            </a:r>
            <a:r>
              <a:rPr lang="en-GB" sz="4000" baseline="30000" smtClean="0"/>
              <a:t>(6, 7)</a:t>
            </a:r>
            <a:endParaRPr lang="en-GB" sz="4000" baseline="30000"/>
          </a:p>
        </p:txBody>
      </p:sp>
      <p:sp>
        <p:nvSpPr>
          <p:cNvPr id="94215" name="Rectangle 2055"/>
          <p:cNvSpPr>
            <a:spLocks noChangeArrowheads="1"/>
          </p:cNvSpPr>
          <p:nvPr/>
        </p:nvSpPr>
        <p:spPr bwMode="auto">
          <a:xfrm rot="-996609">
            <a:off x="428978" y="1976438"/>
            <a:ext cx="1828800" cy="1143000"/>
          </a:xfrm>
          <a:prstGeom prst="rect">
            <a:avLst/>
          </a:prstGeom>
          <a:solidFill>
            <a:schemeClr val="bg1"/>
          </a:solidFill>
          <a:ln w="12700">
            <a:solidFill>
              <a:srgbClr val="000000"/>
            </a:solidFill>
            <a:miter lim="800000"/>
            <a:headEnd/>
            <a:tailEnd/>
          </a:ln>
          <a:effectLst/>
        </p:spPr>
        <p:txBody>
          <a:bodyPr wrap="none" anchor="ctr">
            <a:prstTxWarp prst="textNoShape">
              <a:avLst/>
            </a:prstTxWarp>
          </a:bodyPr>
          <a:lstStyle/>
          <a:p>
            <a:pPr algn="ctr"/>
            <a:r>
              <a:rPr lang="en-GB" sz="1500" smtClean="0"/>
              <a:t>ORAL, TRANS-</a:t>
            </a:r>
          </a:p>
          <a:p>
            <a:pPr algn="ctr"/>
            <a:r>
              <a:rPr lang="en-GB" sz="1500" smtClean="0"/>
              <a:t>DERMALE application</a:t>
            </a:r>
            <a:endParaRPr lang="en-GB" sz="1500"/>
          </a:p>
        </p:txBody>
      </p:sp>
      <p:sp>
        <p:nvSpPr>
          <p:cNvPr id="94245" name="Text Box 2085"/>
          <p:cNvSpPr txBox="1">
            <a:spLocks noChangeArrowheads="1"/>
          </p:cNvSpPr>
          <p:nvPr/>
        </p:nvSpPr>
        <p:spPr bwMode="auto">
          <a:xfrm>
            <a:off x="1503317" y="5168901"/>
            <a:ext cx="3643270" cy="707886"/>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solidFill>
                  <a:schemeClr val="bg1"/>
                </a:solidFill>
              </a:rPr>
              <a:t>Keine Schmerzerleichterung mit </a:t>
            </a:r>
          </a:p>
          <a:p>
            <a:pPr algn="ctr"/>
            <a:r>
              <a:rPr lang="en-GB" sz="2000" b="1" smtClean="0">
                <a:solidFill>
                  <a:schemeClr val="bg1"/>
                </a:solidFill>
              </a:rPr>
              <a:t>Medikamenten der Stufe I und II</a:t>
            </a:r>
            <a:endParaRPr lang="en-GB" sz="2000" b="1">
              <a:solidFill>
                <a:schemeClr val="bg1"/>
              </a:solidFill>
            </a:endParaRPr>
          </a:p>
        </p:txBody>
      </p:sp>
      <p:sp>
        <p:nvSpPr>
          <p:cNvPr id="94250" name="Text Box 2090"/>
          <p:cNvSpPr txBox="1">
            <a:spLocks noChangeArrowheads="1"/>
          </p:cNvSpPr>
          <p:nvPr/>
        </p:nvSpPr>
        <p:spPr bwMode="auto">
          <a:xfrm>
            <a:off x="6570134" y="1600201"/>
            <a:ext cx="2573866" cy="5262980"/>
          </a:xfrm>
          <a:prstGeom prst="rect">
            <a:avLst/>
          </a:prstGeom>
          <a:noFill/>
          <a:ln w="9525">
            <a:noFill/>
            <a:miter lim="800000"/>
            <a:headEnd/>
            <a:tailEnd/>
          </a:ln>
          <a:effectLst/>
        </p:spPr>
        <p:txBody>
          <a:bodyPr wrap="square">
            <a:prstTxWarp prst="textNoShape">
              <a:avLst/>
            </a:prstTxWarp>
            <a:spAutoFit/>
          </a:bodyPr>
          <a:lstStyle/>
          <a:p>
            <a:r>
              <a:rPr lang="en-GB" sz="2800" b="1" dirty="0" smtClean="0"/>
              <a:t>If step I and step II in combination are insufficient,</a:t>
            </a:r>
          </a:p>
          <a:p>
            <a:r>
              <a:rPr lang="en-GB" sz="2800" b="1" dirty="0"/>
              <a:t>b</a:t>
            </a:r>
            <a:r>
              <a:rPr lang="en-GB" sz="2800" b="1" dirty="0" smtClean="0"/>
              <a:t>egin with a combination of step I and step III</a:t>
            </a:r>
          </a:p>
          <a:p>
            <a:r>
              <a:rPr lang="en-GB" sz="2800" b="1" dirty="0" smtClean="0"/>
              <a:t>Sometimes we avoid step II and go directly to step III</a:t>
            </a:r>
            <a:endParaRPr lang="en-GB" sz="2800" b="1" dirty="0"/>
          </a:p>
        </p:txBody>
      </p:sp>
      <p:sp>
        <p:nvSpPr>
          <p:cNvPr id="94251" name="AutoShape 2091"/>
          <p:cNvSpPr>
            <a:spLocks noChangeArrowheads="1"/>
          </p:cNvSpPr>
          <p:nvPr/>
        </p:nvSpPr>
        <p:spPr bwMode="auto">
          <a:xfrm rot="5400000">
            <a:off x="5671697" y="3653808"/>
            <a:ext cx="1439862" cy="320323"/>
          </a:xfrm>
          <a:prstGeom prst="triangle">
            <a:avLst>
              <a:gd name="adj" fmla="val 50000"/>
            </a:avLst>
          </a:prstGeom>
          <a:gradFill rotWithShape="0">
            <a:gsLst>
              <a:gs pos="0">
                <a:srgbClr val="F2C712"/>
              </a:gs>
              <a:gs pos="100000">
                <a:srgbClr val="F236B4"/>
              </a:gs>
            </a:gsLst>
            <a:lin ang="0" scaled="1"/>
          </a:gradFill>
          <a:ln w="9525">
            <a:noFill/>
            <a:miter lim="800000"/>
            <a:headEnd/>
            <a:tailEnd/>
          </a:ln>
          <a:effectLst/>
        </p:spPr>
        <p:txBody>
          <a:bodyPr wrap="none" anchor="ctr">
            <a:prstTxWarp prst="textNoShape">
              <a:avLst/>
            </a:prstTxWarp>
          </a:bodyPr>
          <a:lstStyle/>
          <a:p>
            <a:endParaRPr lang="en-GB"/>
          </a:p>
        </p:txBody>
      </p:sp>
      <p:sp>
        <p:nvSpPr>
          <p:cNvPr id="94257" name="Line 2097"/>
          <p:cNvSpPr>
            <a:spLocks noChangeShapeType="1"/>
          </p:cNvSpPr>
          <p:nvPr/>
        </p:nvSpPr>
        <p:spPr bwMode="auto">
          <a:xfrm>
            <a:off x="5960533" y="2857500"/>
            <a:ext cx="0" cy="571500"/>
          </a:xfrm>
          <a:prstGeom prst="line">
            <a:avLst/>
          </a:prstGeom>
          <a:noFill/>
          <a:ln w="28575">
            <a:solidFill>
              <a:srgbClr val="FFFF00"/>
            </a:solidFill>
            <a:prstDash val="dash"/>
            <a:round/>
            <a:headEnd/>
            <a:tailEnd/>
          </a:ln>
          <a:effectLst/>
        </p:spPr>
        <p:txBody>
          <a:bodyPr wrap="none" anchor="ctr">
            <a:prstTxWarp prst="textNoShape">
              <a:avLst/>
            </a:prstTxWarp>
          </a:bodyPr>
          <a:lstStyle/>
          <a:p>
            <a:endParaRPr lang="en-GB"/>
          </a:p>
        </p:txBody>
      </p:sp>
      <p:sp>
        <p:nvSpPr>
          <p:cNvPr id="94271" name="Line 2111"/>
          <p:cNvSpPr>
            <a:spLocks noChangeShapeType="1"/>
          </p:cNvSpPr>
          <p:nvPr/>
        </p:nvSpPr>
        <p:spPr bwMode="auto">
          <a:xfrm>
            <a:off x="3183467" y="3162300"/>
            <a:ext cx="0" cy="3048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4272" name="Oval 2112"/>
          <p:cNvSpPr>
            <a:spLocks noChangeArrowheads="1"/>
          </p:cNvSpPr>
          <p:nvPr/>
        </p:nvSpPr>
        <p:spPr bwMode="auto">
          <a:xfrm>
            <a:off x="3115733" y="33909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4273" name="Line 2113"/>
          <p:cNvSpPr>
            <a:spLocks noChangeShapeType="1"/>
          </p:cNvSpPr>
          <p:nvPr/>
        </p:nvSpPr>
        <p:spPr bwMode="auto">
          <a:xfrm flipH="1">
            <a:off x="3928530" y="2609850"/>
            <a:ext cx="45719" cy="40005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4274" name="Oval 2114"/>
          <p:cNvSpPr>
            <a:spLocks noChangeArrowheads="1"/>
          </p:cNvSpPr>
          <p:nvPr/>
        </p:nvSpPr>
        <p:spPr bwMode="auto">
          <a:xfrm>
            <a:off x="3860800" y="29337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4275" name="Line 2115"/>
          <p:cNvSpPr>
            <a:spLocks noChangeShapeType="1"/>
          </p:cNvSpPr>
          <p:nvPr/>
        </p:nvSpPr>
        <p:spPr bwMode="auto">
          <a:xfrm>
            <a:off x="4673600" y="3124200"/>
            <a:ext cx="0" cy="304800"/>
          </a:xfrm>
          <a:prstGeom prst="line">
            <a:avLst/>
          </a:prstGeom>
          <a:noFill/>
          <a:ln w="28575">
            <a:solidFill>
              <a:schemeClr val="tx1"/>
            </a:solidFill>
            <a:round/>
            <a:headEnd/>
            <a:tailEnd/>
          </a:ln>
          <a:effectLst/>
        </p:spPr>
        <p:txBody>
          <a:bodyPr wrap="none" anchor="ctr">
            <a:prstTxWarp prst="textNoShape">
              <a:avLst/>
            </a:prstTxWarp>
          </a:bodyPr>
          <a:lstStyle/>
          <a:p>
            <a:endParaRPr lang="en-GB"/>
          </a:p>
        </p:txBody>
      </p:sp>
      <p:sp>
        <p:nvSpPr>
          <p:cNvPr id="94276" name="Oval 2116"/>
          <p:cNvSpPr>
            <a:spLocks noChangeArrowheads="1"/>
          </p:cNvSpPr>
          <p:nvPr/>
        </p:nvSpPr>
        <p:spPr bwMode="auto">
          <a:xfrm>
            <a:off x="4605867" y="3352800"/>
            <a:ext cx="135467" cy="152400"/>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GB"/>
          </a:p>
        </p:txBody>
      </p:sp>
      <p:sp>
        <p:nvSpPr>
          <p:cNvPr id="94246" name="Text Box 2086"/>
          <p:cNvSpPr txBox="1">
            <a:spLocks noChangeArrowheads="1"/>
          </p:cNvSpPr>
          <p:nvPr/>
        </p:nvSpPr>
        <p:spPr bwMode="auto">
          <a:xfrm>
            <a:off x="2898091" y="3584575"/>
            <a:ext cx="1049987" cy="461665"/>
          </a:xfrm>
          <a:prstGeom prst="rect">
            <a:avLst/>
          </a:prstGeom>
          <a:noFill/>
          <a:ln w="9525">
            <a:noFill/>
            <a:miter lim="800000"/>
            <a:headEnd/>
            <a:tailEnd/>
          </a:ln>
          <a:effectLst/>
        </p:spPr>
        <p:txBody>
          <a:bodyPr wrap="none">
            <a:prstTxWarp prst="textNoShape">
              <a:avLst/>
            </a:prstTxWarp>
            <a:spAutoFit/>
          </a:bodyPr>
          <a:lstStyle/>
          <a:p>
            <a:pPr algn="ctr"/>
            <a:r>
              <a:rPr lang="en-GB" sz="2400" b="1" smtClean="0">
                <a:solidFill>
                  <a:schemeClr val="bg1"/>
                </a:solidFill>
              </a:rPr>
              <a:t>step III</a:t>
            </a:r>
            <a:endParaRPr lang="en-GB" sz="2400" b="1">
              <a:solidFill>
                <a:schemeClr val="bg1"/>
              </a:solidFill>
            </a:endParaRPr>
          </a:p>
        </p:txBody>
      </p:sp>
      <p:sp>
        <p:nvSpPr>
          <p:cNvPr id="94247" name="Text Box 2087"/>
          <p:cNvSpPr txBox="1">
            <a:spLocks noChangeArrowheads="1"/>
          </p:cNvSpPr>
          <p:nvPr/>
        </p:nvSpPr>
        <p:spPr bwMode="auto">
          <a:xfrm>
            <a:off x="2697972" y="2790826"/>
            <a:ext cx="1106768" cy="400110"/>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t>Fentanyl</a:t>
            </a:r>
            <a:endParaRPr lang="en-GB" sz="2000" b="1"/>
          </a:p>
        </p:txBody>
      </p:sp>
      <p:sp>
        <p:nvSpPr>
          <p:cNvPr id="94248" name="Text Box 2088"/>
          <p:cNvSpPr txBox="1">
            <a:spLocks noChangeArrowheads="1"/>
          </p:cNvSpPr>
          <p:nvPr/>
        </p:nvSpPr>
        <p:spPr bwMode="auto">
          <a:xfrm>
            <a:off x="4256467" y="2787651"/>
            <a:ext cx="1304263" cy="400110"/>
          </a:xfrm>
          <a:prstGeom prst="rect">
            <a:avLst/>
          </a:prstGeom>
          <a:noFill/>
          <a:ln w="9525">
            <a:noFill/>
            <a:miter lim="800000"/>
            <a:headEnd/>
            <a:tailEnd/>
          </a:ln>
          <a:effectLst/>
        </p:spPr>
        <p:txBody>
          <a:bodyPr wrap="none">
            <a:prstTxWarp prst="textNoShape">
              <a:avLst/>
            </a:prstTxWarp>
            <a:spAutoFit/>
          </a:bodyPr>
          <a:lstStyle/>
          <a:p>
            <a:pPr algn="ctr"/>
            <a:r>
              <a:rPr lang="en-GB" sz="2000" b="1" smtClean="0"/>
              <a:t>Methadon</a:t>
            </a:r>
            <a:endParaRPr lang="en-GB" sz="2000" b="1"/>
          </a:p>
        </p:txBody>
      </p:sp>
      <p:sp>
        <p:nvSpPr>
          <p:cNvPr id="94249" name="Text Box 2089"/>
          <p:cNvSpPr txBox="1">
            <a:spLocks noChangeArrowheads="1"/>
          </p:cNvSpPr>
          <p:nvPr/>
        </p:nvSpPr>
        <p:spPr bwMode="auto">
          <a:xfrm>
            <a:off x="3091745" y="2139006"/>
            <a:ext cx="1880092" cy="400110"/>
          </a:xfrm>
          <a:prstGeom prst="rect">
            <a:avLst/>
          </a:prstGeom>
          <a:noFill/>
          <a:ln w="9525">
            <a:noFill/>
            <a:miter lim="800000"/>
            <a:headEnd/>
            <a:tailEnd/>
          </a:ln>
          <a:effectLst/>
        </p:spPr>
        <p:txBody>
          <a:bodyPr wrap="square">
            <a:prstTxWarp prst="textNoShape">
              <a:avLst/>
            </a:prstTxWarp>
            <a:spAutoFit/>
          </a:bodyPr>
          <a:lstStyle/>
          <a:p>
            <a:pPr algn="ctr"/>
            <a:r>
              <a:rPr lang="en-GB" sz="2000" b="1" smtClean="0"/>
              <a:t>Buprenorphin</a:t>
            </a:r>
            <a:endParaRPr lang="en-GB" sz="2000" b="1"/>
          </a:p>
        </p:txBody>
      </p:sp>
      <p:sp>
        <p:nvSpPr>
          <p:cNvPr id="37" name="Textfeld 36"/>
          <p:cNvSpPr txBox="1"/>
          <p:nvPr/>
        </p:nvSpPr>
        <p:spPr>
          <a:xfrm>
            <a:off x="4605866" y="1738896"/>
            <a:ext cx="1625600" cy="400110"/>
          </a:xfrm>
          <a:prstGeom prst="rect">
            <a:avLst/>
          </a:prstGeom>
          <a:noFill/>
        </p:spPr>
        <p:txBody>
          <a:bodyPr wrap="square" rtlCol="0">
            <a:spAutoFit/>
          </a:bodyPr>
          <a:lstStyle/>
          <a:p>
            <a:r>
              <a:rPr lang="en-GB" sz="2000" b="1" smtClean="0"/>
              <a:t>Oxycodon</a:t>
            </a:r>
            <a:endParaRPr lang="en-GB" sz="2000" b="1"/>
          </a:p>
        </p:txBody>
      </p:sp>
      <p:sp>
        <p:nvSpPr>
          <p:cNvPr id="38" name="Textfeld 37"/>
          <p:cNvSpPr txBox="1"/>
          <p:nvPr/>
        </p:nvSpPr>
        <p:spPr>
          <a:xfrm>
            <a:off x="2382991" y="1738896"/>
            <a:ext cx="2036610" cy="400110"/>
          </a:xfrm>
          <a:prstGeom prst="rect">
            <a:avLst/>
          </a:prstGeom>
          <a:noFill/>
        </p:spPr>
        <p:txBody>
          <a:bodyPr wrap="square" rtlCol="0">
            <a:spAutoFit/>
          </a:bodyPr>
          <a:lstStyle/>
          <a:p>
            <a:r>
              <a:rPr lang="en-GB" sz="2000" b="1" smtClean="0"/>
              <a:t>Hydromorphon</a:t>
            </a:r>
            <a:endParaRPr lang="en-GB" sz="2000" b="1"/>
          </a:p>
        </p:txBody>
      </p:sp>
      <p:sp>
        <p:nvSpPr>
          <p:cNvPr id="39" name="Textfeld 38"/>
          <p:cNvSpPr txBox="1"/>
          <p:nvPr/>
        </p:nvSpPr>
        <p:spPr>
          <a:xfrm>
            <a:off x="3091745" y="1295400"/>
            <a:ext cx="1395685" cy="400110"/>
          </a:xfrm>
          <a:prstGeom prst="rect">
            <a:avLst/>
          </a:prstGeom>
          <a:noFill/>
        </p:spPr>
        <p:txBody>
          <a:bodyPr wrap="square" rtlCol="0">
            <a:spAutoFit/>
          </a:bodyPr>
          <a:lstStyle/>
          <a:p>
            <a:r>
              <a:rPr lang="en-GB" sz="2000" b="1" smtClean="0"/>
              <a:t>MORHIN</a:t>
            </a:r>
            <a:endParaRPr lang="en-GB" sz="2000" b="1"/>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685800" y="609600"/>
            <a:ext cx="7772400" cy="838200"/>
          </a:xfrm>
        </p:spPr>
        <p:txBody>
          <a:bodyPr/>
          <a:lstStyle/>
          <a:p>
            <a:r>
              <a:rPr lang="en-GB" smtClean="0"/>
              <a:t>Step III</a:t>
            </a:r>
            <a:endParaRPr lang="en-GB"/>
          </a:p>
        </p:txBody>
      </p:sp>
      <p:sp>
        <p:nvSpPr>
          <p:cNvPr id="15363" name="Inhaltsplatzhalter 2"/>
          <p:cNvSpPr>
            <a:spLocks noGrp="1"/>
          </p:cNvSpPr>
          <p:nvPr>
            <p:ph idx="1"/>
          </p:nvPr>
        </p:nvSpPr>
        <p:spPr>
          <a:xfrm>
            <a:off x="685800" y="1447800"/>
            <a:ext cx="7772400" cy="4648200"/>
          </a:xfrm>
        </p:spPr>
        <p:txBody>
          <a:bodyPr>
            <a:normAutofit lnSpcReduction="10000"/>
          </a:bodyPr>
          <a:lstStyle/>
          <a:p>
            <a:r>
              <a:rPr lang="en-GB" dirty="0" smtClean="0"/>
              <a:t>All opioids, which are as strong or stronger than morphine </a:t>
            </a:r>
          </a:p>
          <a:p>
            <a:r>
              <a:rPr lang="en-GB" dirty="0" smtClean="0"/>
              <a:t>equivalent dosage:</a:t>
            </a:r>
          </a:p>
          <a:p>
            <a:pPr lvl="1">
              <a:buFontTx/>
              <a:buNone/>
            </a:pPr>
            <a:r>
              <a:rPr lang="en-GB" dirty="0" smtClean="0"/>
              <a:t>Morphine			 1</a:t>
            </a:r>
          </a:p>
          <a:p>
            <a:pPr lvl="1">
              <a:buFontTx/>
              <a:buNone/>
            </a:pPr>
            <a:r>
              <a:rPr lang="en-GB" dirty="0" smtClean="0"/>
              <a:t>Oxycodone 			1 – 2 x stronger</a:t>
            </a:r>
          </a:p>
          <a:p>
            <a:pPr lvl="1">
              <a:buFontTx/>
              <a:buNone/>
            </a:pPr>
            <a:r>
              <a:rPr lang="en-GB" dirty="0" smtClean="0"/>
              <a:t>Hydromorphone	5 – 8 x stronger</a:t>
            </a:r>
          </a:p>
          <a:p>
            <a:pPr lvl="1">
              <a:buFontTx/>
              <a:buNone/>
            </a:pPr>
            <a:r>
              <a:rPr lang="en-GB" dirty="0" smtClean="0"/>
              <a:t>Buprenorphine		100 x stronger</a:t>
            </a:r>
          </a:p>
          <a:p>
            <a:pPr lvl="1">
              <a:buFontTx/>
              <a:buNone/>
            </a:pPr>
            <a:r>
              <a:rPr lang="en-GB" dirty="0" smtClean="0"/>
              <a:t>Fentanyl				100 x stronger</a:t>
            </a:r>
          </a:p>
          <a:p>
            <a:pPr lvl="1">
              <a:buFontTx/>
              <a:buNone/>
            </a:pPr>
            <a:r>
              <a:rPr lang="en-GB" dirty="0" smtClean="0"/>
              <a:t>Methadone			2 – 12 x stronger</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smtClean="0"/>
              <a:t>Opioid therapy</a:t>
            </a:r>
            <a:endParaRPr lang="en-GB" dirty="0"/>
          </a:p>
        </p:txBody>
      </p:sp>
      <p:sp>
        <p:nvSpPr>
          <p:cNvPr id="5" name="Textplatzhalter 4"/>
          <p:cNvSpPr>
            <a:spLocks noGrp="1"/>
          </p:cNvSpPr>
          <p:nvPr>
            <p:ph type="body" idx="1"/>
          </p:nvPr>
        </p:nvSpPr>
        <p:spPr/>
        <p:txBody>
          <a:bodyPr/>
          <a:lstStyle/>
          <a:p>
            <a:endParaRPr lang="de-DE"/>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smtClean="0"/>
              <a:t>Opioids: basics</a:t>
            </a:r>
            <a:endParaRPr lang="en-GB"/>
          </a:p>
        </p:txBody>
      </p:sp>
      <p:sp>
        <p:nvSpPr>
          <p:cNvPr id="5123" name="Rectangle 3"/>
          <p:cNvSpPr>
            <a:spLocks noGrp="1" noChangeArrowheads="1"/>
          </p:cNvSpPr>
          <p:nvPr>
            <p:ph type="body" idx="1"/>
          </p:nvPr>
        </p:nvSpPr>
        <p:spPr/>
        <p:txBody>
          <a:bodyPr>
            <a:normAutofit/>
          </a:bodyPr>
          <a:lstStyle/>
          <a:p>
            <a:pPr marL="0" indent="0">
              <a:buNone/>
            </a:pPr>
            <a:r>
              <a:rPr lang="en-GB" dirty="0" smtClean="0"/>
              <a:t>Opioids:</a:t>
            </a:r>
          </a:p>
          <a:p>
            <a:pPr lvl="1"/>
            <a:r>
              <a:rPr lang="en-GB" dirty="0" smtClean="0"/>
              <a:t>All substances that bind to and activate opioid receptors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Codeine</a:t>
            </a:r>
            <a:endParaRPr lang="en-GB" dirty="0"/>
          </a:p>
        </p:txBody>
      </p:sp>
      <p:sp>
        <p:nvSpPr>
          <p:cNvPr id="11267" name="Rectangle 3"/>
          <p:cNvSpPr>
            <a:spLocks noGrp="1" noChangeArrowheads="1"/>
          </p:cNvSpPr>
          <p:nvPr>
            <p:ph type="body" idx="1"/>
          </p:nvPr>
        </p:nvSpPr>
        <p:spPr>
          <a:xfrm>
            <a:off x="685800" y="1828800"/>
            <a:ext cx="7772400" cy="4267200"/>
          </a:xfrm>
        </p:spPr>
        <p:txBody>
          <a:bodyPr>
            <a:normAutofit/>
          </a:bodyPr>
          <a:lstStyle/>
          <a:p>
            <a:r>
              <a:rPr lang="en-GB" sz="2800" dirty="0"/>
              <a:t>i</a:t>
            </a:r>
            <a:r>
              <a:rPr lang="en-GB" sz="2800" dirty="0" smtClean="0"/>
              <a:t>s metabolised in the liver to morphine</a:t>
            </a:r>
          </a:p>
          <a:p>
            <a:r>
              <a:rPr lang="en-GB" sz="2800" dirty="0"/>
              <a:t>i</a:t>
            </a:r>
            <a:r>
              <a:rPr lang="en-GB" sz="2800" dirty="0" smtClean="0"/>
              <a:t>s an opioid </a:t>
            </a:r>
            <a:r>
              <a:rPr lang="en-GB" sz="2800" dirty="0"/>
              <a:t>a</a:t>
            </a:r>
            <a:r>
              <a:rPr lang="en-GB" sz="2800" dirty="0" smtClean="0"/>
              <a:t>gonist</a:t>
            </a:r>
          </a:p>
          <a:p>
            <a:r>
              <a:rPr lang="en-GB" sz="2800" dirty="0" smtClean="0"/>
              <a:t>10 x weaker than morphine</a:t>
            </a:r>
          </a:p>
          <a:p>
            <a:r>
              <a:rPr lang="en-GB" sz="2800" dirty="0" smtClean="0"/>
              <a:t>about 10 % of the Caucasians are poor metaboliser. Codeine has practically no analgesic effect in these patients </a:t>
            </a:r>
          </a:p>
          <a:p>
            <a:r>
              <a:rPr lang="en-GB" sz="2800" dirty="0"/>
              <a:t>u</a:t>
            </a:r>
            <a:r>
              <a:rPr lang="en-GB" sz="2800" dirty="0" smtClean="0"/>
              <a:t>sed as an antitussive</a:t>
            </a:r>
          </a:p>
          <a:p>
            <a:r>
              <a:rPr lang="en-GB" sz="2800" dirty="0"/>
              <a:t>u</a:t>
            </a:r>
            <a:r>
              <a:rPr lang="en-GB" sz="2800" dirty="0" smtClean="0"/>
              <a:t>sed in combination with </a:t>
            </a:r>
            <a:r>
              <a:rPr lang="en-GB" sz="2800" dirty="0" err="1" smtClean="0"/>
              <a:t>paracetamol</a:t>
            </a:r>
            <a:endParaRPr lang="en-GB" sz="2800"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GB" smtClean="0"/>
              <a:t>Tramadol</a:t>
            </a:r>
            <a:br>
              <a:rPr lang="en-GB" smtClean="0"/>
            </a:br>
            <a:r>
              <a:rPr lang="en-GB" smtClean="0"/>
              <a:t>Tramal retard ®, Tramal ® Tr.</a:t>
            </a:r>
            <a:endParaRPr lang="en-GB"/>
          </a:p>
        </p:txBody>
      </p:sp>
      <p:sp>
        <p:nvSpPr>
          <p:cNvPr id="12291" name="Rectangle 3"/>
          <p:cNvSpPr>
            <a:spLocks noGrp="1" noChangeArrowheads="1"/>
          </p:cNvSpPr>
          <p:nvPr>
            <p:ph type="body" idx="1"/>
          </p:nvPr>
        </p:nvSpPr>
        <p:spPr/>
        <p:txBody>
          <a:bodyPr>
            <a:normAutofit/>
          </a:bodyPr>
          <a:lstStyle/>
          <a:p>
            <a:r>
              <a:rPr lang="en-GB" dirty="0">
                <a:ea typeface="Times" pitchFamily="-111" charset="0"/>
                <a:cs typeface="Times" pitchFamily="-111" charset="0"/>
              </a:rPr>
              <a:t>i</a:t>
            </a:r>
            <a:r>
              <a:rPr lang="en-GB" dirty="0" smtClean="0">
                <a:ea typeface="Times" pitchFamily="-111" charset="0"/>
                <a:cs typeface="Times" pitchFamily="-111" charset="0"/>
              </a:rPr>
              <a:t>s an opioid agonist (esp. </a:t>
            </a:r>
            <a:r>
              <a:rPr lang="en-GB" dirty="0" smtClean="0">
                <a:ea typeface="Times" pitchFamily="-111" charset="0"/>
                <a:cs typeface="Times" pitchFamily="-111" charset="0"/>
                <a:sym typeface="Symbol" pitchFamily="-111" charset="2"/>
              </a:rPr>
              <a:t>, but also ,)</a:t>
            </a:r>
          </a:p>
          <a:p>
            <a:r>
              <a:rPr lang="en-GB" dirty="0">
                <a:ea typeface="Times" pitchFamily="-111" charset="0"/>
                <a:cs typeface="Times" pitchFamily="-111" charset="0"/>
                <a:sym typeface="Symbol" pitchFamily="-111" charset="2"/>
              </a:rPr>
              <a:t>a</a:t>
            </a:r>
            <a:r>
              <a:rPr lang="en-GB" dirty="0" smtClean="0">
                <a:ea typeface="Times" pitchFamily="-111" charset="0"/>
                <a:cs typeface="Times" pitchFamily="-111" charset="0"/>
                <a:sym typeface="Symbol" pitchFamily="-111" charset="2"/>
              </a:rPr>
              <a:t>lso a serotonin- and noradrenalin reuptake inhibitor (SSRI, NRI)</a:t>
            </a:r>
          </a:p>
          <a:p>
            <a:r>
              <a:rPr lang="en-GB" dirty="0" smtClean="0">
                <a:ea typeface="Times" pitchFamily="-111" charset="0"/>
                <a:cs typeface="Times" pitchFamily="-111" charset="0"/>
                <a:sym typeface="Symbol" pitchFamily="-111" charset="2"/>
              </a:rPr>
              <a:t>10 x weaker than morphine</a:t>
            </a:r>
          </a:p>
          <a:p>
            <a:r>
              <a:rPr lang="en-GB" dirty="0">
                <a:ea typeface="Times" pitchFamily="-111" charset="0"/>
                <a:cs typeface="Times" pitchFamily="-111" charset="0"/>
                <a:sym typeface="Symbol" pitchFamily="-111" charset="2"/>
              </a:rPr>
              <a:t>h</a:t>
            </a:r>
            <a:r>
              <a:rPr lang="en-GB" dirty="0" smtClean="0">
                <a:ea typeface="Times" pitchFamily="-111" charset="0"/>
                <a:cs typeface="Times" pitchFamily="-111" charset="0"/>
                <a:sym typeface="Symbol" pitchFamily="-111" charset="2"/>
              </a:rPr>
              <a:t>igh bioavailability (70 - 90%, higher if repeatedly given)</a:t>
            </a:r>
          </a:p>
          <a:p>
            <a:r>
              <a:rPr lang="en-GB" dirty="0">
                <a:ea typeface="Times" pitchFamily="-111" charset="0"/>
                <a:cs typeface="Times" pitchFamily="-111" charset="0"/>
                <a:sym typeface="Symbol" pitchFamily="-111" charset="2"/>
              </a:rPr>
              <a:t>h</a:t>
            </a:r>
            <a:r>
              <a:rPr lang="en-GB" dirty="0" smtClean="0">
                <a:ea typeface="Times" pitchFamily="-111" charset="0"/>
                <a:cs typeface="Times" pitchFamily="-111" charset="0"/>
                <a:sym typeface="Symbol" pitchFamily="-111" charset="2"/>
              </a:rPr>
              <a:t>igher risk of orthostatic reaction than with the most other opioids</a:t>
            </a:r>
            <a:r>
              <a:rPr lang="en-GB" dirty="0" smtClean="0">
                <a:ea typeface="Times" pitchFamily="-111" charset="0"/>
                <a:cs typeface="Times" pitchFamily="-111" charset="0"/>
              </a:rPr>
              <a:t>	</a:t>
            </a:r>
          </a:p>
          <a:p>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Cancer Pain</a:t>
            </a:r>
            <a:endParaRPr lang="en-GB" dirty="0"/>
          </a:p>
        </p:txBody>
      </p:sp>
      <p:sp>
        <p:nvSpPr>
          <p:cNvPr id="3" name="Inhaltsplatzhalter 2"/>
          <p:cNvSpPr>
            <a:spLocks noGrp="1"/>
          </p:cNvSpPr>
          <p:nvPr>
            <p:ph idx="1"/>
          </p:nvPr>
        </p:nvSpPr>
        <p:spPr/>
        <p:txBody>
          <a:bodyPr>
            <a:normAutofit/>
          </a:bodyPr>
          <a:lstStyle/>
          <a:p>
            <a:r>
              <a:rPr lang="en-GB" dirty="0" smtClean="0"/>
              <a:t>an expression that shouldn’t be used</a:t>
            </a:r>
          </a:p>
          <a:p>
            <a:r>
              <a:rPr lang="en-GB" dirty="0" smtClean="0"/>
              <a:t>two negative expression combined</a:t>
            </a:r>
          </a:p>
          <a:p>
            <a:r>
              <a:rPr lang="en-GB" dirty="0" smtClean="0"/>
              <a:t>the two expressions </a:t>
            </a:r>
            <a:r>
              <a:rPr lang="en-GB" dirty="0"/>
              <a:t>haven’t </a:t>
            </a:r>
            <a:r>
              <a:rPr lang="en-GB" dirty="0" smtClean="0"/>
              <a:t>a causal connection</a:t>
            </a:r>
          </a:p>
          <a:p>
            <a:pPr marL="0" indent="0" algn="ctr">
              <a:buNone/>
            </a:pPr>
            <a:endParaRPr lang="en-GB" dirty="0" smtClean="0"/>
          </a:p>
          <a:p>
            <a:pPr marL="0" indent="0" algn="ctr">
              <a:buNone/>
            </a:pPr>
            <a:r>
              <a:rPr lang="en-GB" dirty="0" smtClean="0"/>
              <a:t>better, we call it</a:t>
            </a:r>
          </a:p>
          <a:p>
            <a:pPr algn="ctr">
              <a:buNone/>
            </a:pPr>
            <a:r>
              <a:rPr lang="en-GB" b="1" dirty="0" smtClean="0"/>
              <a:t>cancer patient with pain</a:t>
            </a:r>
            <a:endParaRPr lang="en-GB" b="1"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t>How to begin a opioid therapy</a:t>
            </a:r>
            <a:endParaRPr lang="en-GB" dirty="0"/>
          </a:p>
        </p:txBody>
      </p:sp>
      <p:sp>
        <p:nvSpPr>
          <p:cNvPr id="16387" name="Rectangle 3"/>
          <p:cNvSpPr>
            <a:spLocks noGrp="1" noChangeArrowheads="1"/>
          </p:cNvSpPr>
          <p:nvPr>
            <p:ph type="body" idx="1"/>
          </p:nvPr>
        </p:nvSpPr>
        <p:spPr/>
        <p:txBody>
          <a:bodyPr>
            <a:normAutofit/>
          </a:bodyPr>
          <a:lstStyle/>
          <a:p>
            <a:r>
              <a:rPr lang="en-GB" dirty="0"/>
              <a:t>m</a:t>
            </a:r>
            <a:r>
              <a:rPr lang="en-GB" dirty="0" smtClean="0"/>
              <a:t>orphine is the drug of choice, if step III is adequate</a:t>
            </a:r>
          </a:p>
          <a:p>
            <a:r>
              <a:rPr lang="en-GB" dirty="0"/>
              <a:t>t</a:t>
            </a:r>
            <a:r>
              <a:rPr lang="en-GB" dirty="0" smtClean="0"/>
              <a:t>he other opioids are to be used, if morphine doesn't work</a:t>
            </a:r>
            <a:endParaRPr lang="en-GB" dirty="0"/>
          </a:p>
          <a:p>
            <a:pPr lvl="1"/>
            <a:r>
              <a:rPr lang="en-GB" dirty="0" smtClean="0"/>
              <a:t>e.g. patient cannot swallow </a:t>
            </a:r>
          </a:p>
          <a:p>
            <a:pPr lvl="1"/>
            <a:r>
              <a:rPr lang="en-GB" dirty="0" smtClean="0"/>
              <a:t>dose-limiting side effects </a:t>
            </a:r>
          </a:p>
          <a:p>
            <a:pPr lvl="1"/>
            <a:r>
              <a:rPr lang="en-GB" dirty="0" smtClean="0"/>
              <a:t>insufficient efficacy (see opioid rotation)</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dirty="0" smtClean="0"/>
              <a:t>How to begin opioid therapy</a:t>
            </a:r>
            <a:endParaRPr lang="en-GB" dirty="0"/>
          </a:p>
        </p:txBody>
      </p:sp>
      <p:sp>
        <p:nvSpPr>
          <p:cNvPr id="17411" name="Rectangle 3"/>
          <p:cNvSpPr>
            <a:spLocks noGrp="1" noChangeArrowheads="1"/>
          </p:cNvSpPr>
          <p:nvPr>
            <p:ph type="body" idx="1"/>
          </p:nvPr>
        </p:nvSpPr>
        <p:spPr/>
        <p:txBody>
          <a:bodyPr>
            <a:normAutofit fontScale="92500" lnSpcReduction="10000"/>
          </a:bodyPr>
          <a:lstStyle/>
          <a:p>
            <a:r>
              <a:rPr lang="en-GB" dirty="0" smtClean="0"/>
              <a:t>MST 10 mg every 12 hours</a:t>
            </a:r>
          </a:p>
          <a:p>
            <a:pPr lvl="1"/>
            <a:r>
              <a:rPr lang="en-GB" dirty="0" smtClean="0"/>
              <a:t>Basic dose of 20 mg/24 hours</a:t>
            </a:r>
          </a:p>
          <a:p>
            <a:pPr lvl="1"/>
            <a:r>
              <a:rPr lang="en-GB" dirty="0" smtClean="0"/>
              <a:t>Rescue dose always </a:t>
            </a:r>
            <a:r>
              <a:rPr lang="en-GB" dirty="0" smtClean="0">
                <a:solidFill>
                  <a:srgbClr val="FF0000"/>
                </a:solidFill>
              </a:rPr>
              <a:t>10% of basic dose max hourly </a:t>
            </a:r>
            <a:br>
              <a:rPr lang="en-GB" dirty="0" smtClean="0">
                <a:solidFill>
                  <a:srgbClr val="FF0000"/>
                </a:solidFill>
              </a:rPr>
            </a:br>
            <a:r>
              <a:rPr lang="en-GB" dirty="0" smtClean="0"/>
              <a:t>2 mg = 2 drops of morphine 2% up to every hour</a:t>
            </a:r>
          </a:p>
          <a:p>
            <a:endParaRPr lang="en-GB" dirty="0" smtClean="0"/>
          </a:p>
          <a:p>
            <a:r>
              <a:rPr lang="en-GB" dirty="0" smtClean="0"/>
              <a:t>Every day or after 2 days: </a:t>
            </a:r>
          </a:p>
          <a:p>
            <a:pPr lvl="1"/>
            <a:r>
              <a:rPr lang="en-GB" dirty="0" smtClean="0"/>
              <a:t>add the used rescue dose to the basic dose</a:t>
            </a:r>
          </a:p>
          <a:p>
            <a:pPr lvl="1"/>
            <a:r>
              <a:rPr lang="en-GB" dirty="0" smtClean="0"/>
              <a:t>that gives you the new basic dose</a:t>
            </a:r>
          </a:p>
          <a:p>
            <a:pPr lvl="1"/>
            <a:r>
              <a:rPr lang="en-GB" dirty="0"/>
              <a:t>c</a:t>
            </a:r>
            <a:r>
              <a:rPr lang="en-GB" dirty="0" smtClean="0"/>
              <a:t>alculate the new rescue dose (10% of the new basic dose)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dirty="0" smtClean="0"/>
              <a:t>What is to remember?</a:t>
            </a:r>
            <a:endParaRPr lang="en-GB" dirty="0"/>
          </a:p>
        </p:txBody>
      </p:sp>
      <p:sp>
        <p:nvSpPr>
          <p:cNvPr id="18435" name="Rectangle 3"/>
          <p:cNvSpPr>
            <a:spLocks noGrp="1" noChangeArrowheads="1"/>
          </p:cNvSpPr>
          <p:nvPr>
            <p:ph type="body" idx="1"/>
          </p:nvPr>
        </p:nvSpPr>
        <p:spPr>
          <a:xfrm>
            <a:off x="457200" y="1600200"/>
            <a:ext cx="8579296" cy="4525963"/>
          </a:xfrm>
        </p:spPr>
        <p:txBody>
          <a:bodyPr/>
          <a:lstStyle/>
          <a:p>
            <a:r>
              <a:rPr lang="en-GB" dirty="0"/>
              <a:t>m</a:t>
            </a:r>
            <a:r>
              <a:rPr lang="en-GB" dirty="0" smtClean="0"/>
              <a:t>orphine </a:t>
            </a:r>
            <a:r>
              <a:rPr lang="en-GB" dirty="0" err="1" smtClean="0"/>
              <a:t>intraven</a:t>
            </a:r>
            <a:r>
              <a:rPr lang="en-GB" dirty="0" smtClean="0"/>
              <a:t> is 3x stronger than per </a:t>
            </a:r>
            <a:r>
              <a:rPr lang="en-GB" dirty="0" err="1" smtClean="0"/>
              <a:t>os</a:t>
            </a:r>
            <a:endParaRPr lang="en-GB" dirty="0" smtClean="0"/>
          </a:p>
          <a:p>
            <a:r>
              <a:rPr lang="en-GB" dirty="0"/>
              <a:t>m</a:t>
            </a:r>
            <a:r>
              <a:rPr lang="en-GB" dirty="0" smtClean="0"/>
              <a:t>orphine </a:t>
            </a:r>
            <a:r>
              <a:rPr lang="en-GB" dirty="0" err="1" smtClean="0"/>
              <a:t>subcut</a:t>
            </a:r>
            <a:r>
              <a:rPr lang="en-GB" dirty="0" smtClean="0"/>
              <a:t>. s 2x stronger than per </a:t>
            </a:r>
            <a:r>
              <a:rPr lang="en-GB" dirty="0" err="1" smtClean="0"/>
              <a:t>os</a:t>
            </a:r>
            <a:endParaRPr lang="en-GB" dirty="0" smtClean="0"/>
          </a:p>
          <a:p>
            <a:r>
              <a:rPr lang="en-GB" dirty="0"/>
              <a:t>i</a:t>
            </a:r>
            <a:r>
              <a:rPr lang="en-GB" dirty="0" smtClean="0"/>
              <a:t>f you want to begin with a parenteral route begin with:</a:t>
            </a:r>
          </a:p>
          <a:p>
            <a:pPr lvl="1"/>
            <a:r>
              <a:rPr lang="en-GB" dirty="0" smtClean="0"/>
              <a:t>10 mg morphine continuous/24h iv</a:t>
            </a:r>
          </a:p>
          <a:p>
            <a:pPr lvl="1"/>
            <a:r>
              <a:rPr lang="en-GB" dirty="0" smtClean="0"/>
              <a:t>15 mg morphine continuous/24h </a:t>
            </a:r>
            <a:r>
              <a:rPr lang="en-GB" dirty="0" err="1" smtClean="0"/>
              <a:t>sc</a:t>
            </a:r>
            <a:r>
              <a:rPr lang="en-GB" dirty="0" smtClean="0"/>
              <a:t> </a:t>
            </a:r>
            <a:br>
              <a:rPr lang="en-GB" dirty="0" smtClean="0"/>
            </a:br>
            <a:r>
              <a:rPr lang="en-GB" dirty="0" smtClean="0"/>
              <a:t>for the beginning are reasonable</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pPr eaLnBrk="1" hangingPunct="1"/>
            <a:r>
              <a:rPr lang="en-GB" dirty="0" smtClean="0">
                <a:ea typeface="ヒラギノ角ゴ Pro W3" pitchFamily="-111" charset="-128"/>
                <a:cs typeface="ヒラギノ角ゴ Pro W3" pitchFamily="-111" charset="-128"/>
              </a:rPr>
              <a:t>Morphine oral</a:t>
            </a:r>
            <a:endParaRPr lang="en-GB" dirty="0">
              <a:ea typeface="ヒラギノ角ゴ Pro W3" pitchFamily="-111" charset="-128"/>
              <a:cs typeface="ヒラギノ角ゴ Pro W3" pitchFamily="-111" charset="-128"/>
            </a:endParaRPr>
          </a:p>
        </p:txBody>
      </p:sp>
      <p:sp>
        <p:nvSpPr>
          <p:cNvPr id="19459" name="Inhaltsplatzhalter 2"/>
          <p:cNvSpPr>
            <a:spLocks noGrp="1"/>
          </p:cNvSpPr>
          <p:nvPr>
            <p:ph idx="1"/>
          </p:nvPr>
        </p:nvSpPr>
        <p:spPr>
          <a:xfrm>
            <a:off x="685800" y="1600200"/>
            <a:ext cx="7772400" cy="4495800"/>
          </a:xfrm>
        </p:spPr>
        <p:txBody>
          <a:bodyPr>
            <a:normAutofit lnSpcReduction="10000"/>
          </a:bodyPr>
          <a:lstStyle/>
          <a:p>
            <a:pPr eaLnBrk="1" hangingPunct="1"/>
            <a:r>
              <a:rPr lang="en-GB" dirty="0" err="1" smtClean="0">
                <a:ea typeface="ヒラギノ角ゴ Pro W3" pitchFamily="-111" charset="-128"/>
                <a:cs typeface="ヒラギノ角ゴ Pro W3" pitchFamily="-111" charset="-128"/>
              </a:rPr>
              <a:t>Kapanol</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Morphinsulfat</a:t>
            </a:r>
            <a:r>
              <a:rPr lang="en-GB" dirty="0" smtClean="0">
                <a:ea typeface="ヒラギノ角ゴ Pro W3" pitchFamily="-111" charset="-128"/>
                <a:cs typeface="ヒラギノ角ゴ Pro W3" pitchFamily="-111" charset="-128"/>
              </a:rPr>
              <a:t>)</a:t>
            </a:r>
          </a:p>
          <a:p>
            <a:pPr eaLnBrk="1" hangingPunct="1"/>
            <a:r>
              <a:rPr lang="en-GB" dirty="0" smtClean="0">
                <a:ea typeface="ヒラギノ角ゴ Pro W3" pitchFamily="-111" charset="-128"/>
                <a:cs typeface="ヒラギノ角ゴ Pro W3" pitchFamily="-111" charset="-128"/>
              </a:rPr>
              <a:t>MST® </a:t>
            </a:r>
            <a:r>
              <a:rPr lang="en-GB" dirty="0" err="1" smtClean="0">
                <a:ea typeface="ヒラギノ角ゴ Pro W3" pitchFamily="-111" charset="-128"/>
                <a:cs typeface="ヒラギノ角ゴ Pro W3" pitchFamily="-111" charset="-128"/>
              </a:rPr>
              <a:t>Continus</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Morphinsulfat</a:t>
            </a:r>
            <a:r>
              <a:rPr lang="en-GB" dirty="0" smtClean="0">
                <a:ea typeface="ヒラギノ角ゴ Pro W3" pitchFamily="-111" charset="-128"/>
                <a:cs typeface="ヒラギノ角ゴ Pro W3" pitchFamily="-111" charset="-128"/>
              </a:rPr>
              <a:t>)</a:t>
            </a:r>
          </a:p>
          <a:p>
            <a:pPr eaLnBrk="1" hangingPunct="1"/>
            <a:r>
              <a:rPr lang="en-GB" dirty="0" err="1" smtClean="0">
                <a:ea typeface="ヒラギノ角ゴ Pro W3" pitchFamily="-111" charset="-128"/>
                <a:cs typeface="ヒラギノ角ゴ Pro W3" pitchFamily="-111" charset="-128"/>
              </a:rPr>
              <a:t>Sevredol</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Morphinsulfat</a:t>
            </a:r>
            <a:r>
              <a:rPr lang="en-GB" dirty="0" smtClean="0">
                <a:ea typeface="ヒラギノ角ゴ Pro W3" pitchFamily="-111" charset="-128"/>
                <a:cs typeface="ヒラギノ角ゴ Pro W3" pitchFamily="-111" charset="-128"/>
              </a:rPr>
              <a:t>)</a:t>
            </a:r>
          </a:p>
          <a:p>
            <a:pPr eaLnBrk="1" hangingPunct="1"/>
            <a:r>
              <a:rPr lang="en-GB" dirty="0" err="1" smtClean="0">
                <a:ea typeface="ヒラギノ角ゴ Pro W3" pitchFamily="-111" charset="-128"/>
                <a:cs typeface="ヒラギノ角ゴ Pro W3" pitchFamily="-111" charset="-128"/>
              </a:rPr>
              <a:t>Sevre</a:t>
            </a:r>
            <a:r>
              <a:rPr lang="en-GB" dirty="0" smtClean="0">
                <a:ea typeface="ヒラギノ角ゴ Pro W3" pitchFamily="-111" charset="-128"/>
                <a:cs typeface="ヒラギノ角ゴ Pro W3" pitchFamily="-111" charset="-128"/>
              </a:rPr>
              <a:t>-Long®			(</a:t>
            </a:r>
            <a:r>
              <a:rPr lang="en-GB" dirty="0" err="1" smtClean="0">
                <a:ea typeface="ヒラギノ角ゴ Pro W3" pitchFamily="-111" charset="-128"/>
                <a:cs typeface="ヒラギノ角ゴ Pro W3" pitchFamily="-111" charset="-128"/>
              </a:rPr>
              <a:t>Morphinsulfat</a:t>
            </a:r>
            <a:r>
              <a:rPr lang="en-GB" dirty="0" smtClean="0">
                <a:ea typeface="ヒラギノ角ゴ Pro W3" pitchFamily="-111" charset="-128"/>
                <a:cs typeface="ヒラギノ角ゴ Pro W3" pitchFamily="-111" charset="-128"/>
              </a:rPr>
              <a:t>)</a:t>
            </a:r>
          </a:p>
          <a:p>
            <a:pPr eaLnBrk="1" hangingPunct="1"/>
            <a:r>
              <a:rPr lang="en-GB" dirty="0" err="1" smtClean="0">
                <a:ea typeface="ヒラギノ角ゴ Pro W3" pitchFamily="-111" charset="-128"/>
                <a:cs typeface="ヒラギノ角ゴ Pro W3" pitchFamily="-111" charset="-128"/>
              </a:rPr>
              <a:t>Oramorph</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Morphinsulfat</a:t>
            </a:r>
            <a:r>
              <a:rPr lang="en-GB" dirty="0" smtClean="0">
                <a:ea typeface="ヒラギノ角ゴ Pro W3" pitchFamily="-111" charset="-128"/>
                <a:cs typeface="ヒラギノ角ゴ Pro W3" pitchFamily="-111" charset="-128"/>
              </a:rPr>
              <a:t>)</a:t>
            </a:r>
          </a:p>
          <a:p>
            <a:pPr eaLnBrk="1" hangingPunct="1"/>
            <a:r>
              <a:rPr lang="en-GB" dirty="0" smtClean="0">
                <a:ea typeface="ヒラギノ角ゴ Pro W3" pitchFamily="-111" charset="-128"/>
                <a:cs typeface="ヒラギノ角ゴ Pro W3" pitchFamily="-111" charset="-128"/>
              </a:rPr>
              <a:t>M-retard® </a:t>
            </a:r>
            <a:r>
              <a:rPr lang="en-GB" dirty="0" err="1" smtClean="0">
                <a:ea typeface="ヒラギノ角ゴ Pro W3" pitchFamily="-111" charset="-128"/>
                <a:cs typeface="ヒラギノ角ゴ Pro W3" pitchFamily="-111" charset="-128"/>
              </a:rPr>
              <a:t>Helvepharm</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Morphin-chlorid</a:t>
            </a:r>
            <a:r>
              <a:rPr lang="en-GB" dirty="0" smtClean="0">
                <a:ea typeface="ヒラギノ角ゴ Pro W3" pitchFamily="-111" charset="-128"/>
                <a:cs typeface="ヒラギノ角ゴ Pro W3" pitchFamily="-111" charset="-128"/>
              </a:rPr>
              <a:t>)</a:t>
            </a:r>
          </a:p>
          <a:p>
            <a:pPr eaLnBrk="1" hangingPunct="1"/>
            <a:r>
              <a:rPr lang="en-GB" dirty="0" err="1" smtClean="0">
                <a:ea typeface="ヒラギノ角ゴ Pro W3" pitchFamily="-111" charset="-128"/>
                <a:cs typeface="ヒラギノ角ゴ Pro W3" pitchFamily="-111" charset="-128"/>
              </a:rPr>
              <a:t>Morphin</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Hydrochl</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Streuli</a:t>
            </a:r>
            <a:endParaRPr lang="en-GB" dirty="0" smtClean="0">
              <a:ea typeface="ヒラギノ角ゴ Pro W3" pitchFamily="-111" charset="-128"/>
              <a:cs typeface="ヒラギノ角ゴ Pro W3" pitchFamily="-111" charset="-128"/>
            </a:endParaRPr>
          </a:p>
          <a:p>
            <a:pPr eaLnBrk="1" hangingPunct="1">
              <a:buFontTx/>
              <a:buNone/>
            </a:pPr>
            <a:r>
              <a:rPr lang="en-GB" dirty="0" smtClean="0">
                <a:ea typeface="ヒラギノ角ゴ Pro W3" pitchFamily="-111" charset="-128"/>
                <a:cs typeface="ヒラギノ角ゴ Pro W3" pitchFamily="-111" charset="-128"/>
              </a:rPr>
              <a:t>Parenteral morphine (</a:t>
            </a:r>
            <a:r>
              <a:rPr lang="en-GB" dirty="0" err="1" smtClean="0">
                <a:ea typeface="ヒラギノ角ゴ Pro W3" pitchFamily="-111" charset="-128"/>
                <a:cs typeface="ヒラギノ角ゴ Pro W3" pitchFamily="-111" charset="-128"/>
              </a:rPr>
              <a:t>Morphinchlorid</a:t>
            </a:r>
            <a:r>
              <a:rPr lang="en-GB" dirty="0" smtClean="0">
                <a:ea typeface="ヒラギノ角ゴ Pro W3" pitchFamily="-111" charset="-128"/>
                <a:cs typeface="ヒラギノ角ゴ Pro W3" pitchFamily="-111" charset="-128"/>
              </a:rPr>
              <a:t>)</a:t>
            </a:r>
            <a:endParaRPr lang="en-GB"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457200"/>
            <a:ext cx="7772400" cy="1143000"/>
          </a:xfrm>
        </p:spPr>
        <p:txBody>
          <a:bodyPr/>
          <a:lstStyle/>
          <a:p>
            <a:r>
              <a:rPr lang="en-GB" smtClean="0"/>
              <a:t>Morphin</a:t>
            </a:r>
            <a:endParaRPr lang="en-GB"/>
          </a:p>
        </p:txBody>
      </p:sp>
      <p:sp>
        <p:nvSpPr>
          <p:cNvPr id="20483" name="Rectangle 3"/>
          <p:cNvSpPr>
            <a:spLocks noGrp="1" noChangeArrowheads="1"/>
          </p:cNvSpPr>
          <p:nvPr>
            <p:ph type="body" idx="1"/>
          </p:nvPr>
        </p:nvSpPr>
        <p:spPr>
          <a:xfrm>
            <a:off x="685800" y="1676400"/>
            <a:ext cx="7772400" cy="4419600"/>
          </a:xfrm>
        </p:spPr>
        <p:txBody>
          <a:bodyPr>
            <a:normAutofit/>
          </a:bodyPr>
          <a:lstStyle/>
          <a:p>
            <a:r>
              <a:rPr lang="en-GB" sz="2800" dirty="0" smtClean="0">
                <a:ea typeface="Times" pitchFamily="-111" charset="0"/>
                <a:cs typeface="Times" pitchFamily="-111" charset="0"/>
              </a:rPr>
              <a:t>agonist (esp. </a:t>
            </a:r>
            <a:r>
              <a:rPr lang="en-GB" sz="2800" dirty="0" smtClean="0">
                <a:ea typeface="Times" pitchFamily="-111" charset="0"/>
                <a:cs typeface="Times" pitchFamily="-111" charset="0"/>
                <a:sym typeface="Symbol" pitchFamily="-111" charset="2"/>
              </a:rPr>
              <a:t></a:t>
            </a:r>
            <a:r>
              <a:rPr lang="en-GB" sz="2800" dirty="0" smtClean="0">
                <a:ea typeface="Times" pitchFamily="-111" charset="0"/>
                <a:cs typeface="Times" pitchFamily="-111" charset="0"/>
              </a:rPr>
              <a:t>-agonist)</a:t>
            </a:r>
          </a:p>
          <a:p>
            <a:r>
              <a:rPr lang="en-GB" sz="2800" dirty="0">
                <a:ea typeface="Times" pitchFamily="-111" charset="0"/>
                <a:cs typeface="Times" pitchFamily="-111" charset="0"/>
              </a:rPr>
              <a:t>b</a:t>
            </a:r>
            <a:r>
              <a:rPr lang="en-GB" sz="2800" dirty="0" smtClean="0">
                <a:ea typeface="Times" pitchFamily="-111" charset="0"/>
                <a:cs typeface="Times" pitchFamily="-111" charset="0"/>
              </a:rPr>
              <a:t>ioavailability after oral or rectal intake 15-50%</a:t>
            </a:r>
          </a:p>
          <a:p>
            <a:r>
              <a:rPr lang="en-GB" sz="2800" dirty="0" smtClean="0">
                <a:ea typeface="Times" pitchFamily="-111" charset="0"/>
                <a:cs typeface="Times" pitchFamily="-111" charset="0"/>
              </a:rPr>
              <a:t>resorption in the GI-tract is slow</a:t>
            </a:r>
          </a:p>
          <a:p>
            <a:r>
              <a:rPr lang="en-GB" sz="2800" dirty="0" smtClean="0">
                <a:ea typeface="Times" pitchFamily="-111" charset="0"/>
                <a:cs typeface="Times" pitchFamily="-111" charset="0"/>
              </a:rPr>
              <a:t>excretion mostly renal</a:t>
            </a:r>
          </a:p>
          <a:p>
            <a:r>
              <a:rPr lang="en-GB" sz="2800" dirty="0" smtClean="0">
                <a:ea typeface="Times" pitchFamily="-111" charset="0"/>
                <a:cs typeface="Times" pitchFamily="-111" charset="0"/>
              </a:rPr>
              <a:t>accumulation of metabolites in case or renal insufficiency</a:t>
            </a:r>
          </a:p>
          <a:p>
            <a:r>
              <a:rPr lang="en-GB" sz="2800" dirty="0">
                <a:ea typeface="Times" pitchFamily="-111" charset="0"/>
                <a:cs typeface="Times" pitchFamily="-111" charset="0"/>
              </a:rPr>
              <a:t>l</a:t>
            </a:r>
            <a:r>
              <a:rPr lang="en-GB" sz="2800" dirty="0" smtClean="0">
                <a:ea typeface="Times" pitchFamily="-111" charset="0"/>
                <a:cs typeface="Times" pitchFamily="-111" charset="0"/>
              </a:rPr>
              <a:t>iver disease has a minor effect on morphine metabolism</a:t>
            </a:r>
            <a:endParaRPr lang="en-GB" sz="2800" dirty="0">
              <a:ea typeface="Times" pitchFamily="-111" charset="0"/>
              <a:cs typeface="Times" pitchFamily="-111" charset="0"/>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685800" y="304800"/>
            <a:ext cx="7772400" cy="1066800"/>
          </a:xfrm>
        </p:spPr>
        <p:txBody>
          <a:bodyPr/>
          <a:lstStyle/>
          <a:p>
            <a:pPr eaLnBrk="1" hangingPunct="1"/>
            <a:r>
              <a:rPr lang="de-CH" dirty="0">
                <a:ea typeface="ヒラギノ角ゴ Pro W3" pitchFamily="-111" charset="-128"/>
                <a:cs typeface="ヒラギノ角ゴ Pro W3" pitchFamily="-111" charset="-128"/>
              </a:rPr>
              <a:t>Fentanyl</a:t>
            </a:r>
          </a:p>
        </p:txBody>
      </p:sp>
      <p:sp>
        <p:nvSpPr>
          <p:cNvPr id="23555" name="Inhaltsplatzhalter 2"/>
          <p:cNvSpPr>
            <a:spLocks noGrp="1"/>
          </p:cNvSpPr>
          <p:nvPr>
            <p:ph idx="1"/>
          </p:nvPr>
        </p:nvSpPr>
        <p:spPr>
          <a:xfrm>
            <a:off x="685800" y="1524000"/>
            <a:ext cx="7772400" cy="4572000"/>
          </a:xfrm>
        </p:spPr>
        <p:txBody>
          <a:bodyPr>
            <a:normAutofit lnSpcReduction="10000"/>
          </a:bodyPr>
          <a:lstStyle/>
          <a:p>
            <a:r>
              <a:rPr lang="de-CH" b="1" dirty="0" err="1">
                <a:ea typeface="ヒラギノ角ゴ Pro W3" pitchFamily="-111" charset="-128"/>
                <a:cs typeface="ヒラギノ角ゴ Pro W3" pitchFamily="-111" charset="-128"/>
              </a:rPr>
              <a:t>Effentora</a:t>
            </a:r>
            <a:r>
              <a:rPr lang="de-CH" b="1" dirty="0" smtClean="0">
                <a:ea typeface="ヒラギノ角ゴ Pro W3" pitchFamily="-111" charset="-128"/>
                <a:cs typeface="ヒラギノ角ゴ Pro W3" pitchFamily="-111" charset="-128"/>
              </a:rPr>
              <a:t>®, </a:t>
            </a:r>
            <a:r>
              <a:rPr lang="de-CH" b="1" i="1" dirty="0" err="1" smtClean="0">
                <a:ea typeface="ヒラギノ角ゴ Pro W3" pitchFamily="-111" charset="-128"/>
                <a:cs typeface="ヒラギノ角ゴ Pro W3" pitchFamily="-111" charset="-128"/>
              </a:rPr>
              <a:t>Abstral</a:t>
            </a:r>
            <a:r>
              <a:rPr lang="de-CH" b="1" i="1" dirty="0" smtClean="0">
                <a:ea typeface="ヒラギノ角ゴ Pro W3" pitchFamily="-111" charset="-128"/>
                <a:cs typeface="ヒラギノ角ゴ Pro W3" pitchFamily="-111" charset="-128"/>
              </a:rPr>
              <a:t>® </a:t>
            </a:r>
          </a:p>
          <a:p>
            <a:pPr eaLnBrk="1" hangingPunct="1"/>
            <a:r>
              <a:rPr lang="de-CH" b="1" dirty="0" err="1">
                <a:ea typeface="ヒラギノ角ゴ Pro W3" pitchFamily="-111" charset="-128"/>
                <a:cs typeface="ヒラギノ角ゴ Pro W3" pitchFamily="-111" charset="-128"/>
              </a:rPr>
              <a:t>Actiq</a:t>
            </a:r>
            <a:r>
              <a:rPr lang="de-CH" b="1" dirty="0">
                <a:ea typeface="ヒラギノ角ゴ Pro W3" pitchFamily="-111" charset="-128"/>
                <a:cs typeface="ヒラギノ角ゴ Pro W3" pitchFamily="-111" charset="-128"/>
              </a:rPr>
              <a:t>®</a:t>
            </a:r>
          </a:p>
          <a:p>
            <a:pPr eaLnBrk="1" hangingPunct="1"/>
            <a:r>
              <a:rPr lang="de-CH" dirty="0" err="1">
                <a:ea typeface="ヒラギノ角ゴ Pro W3" pitchFamily="-111" charset="-128"/>
                <a:cs typeface="ヒラギノ角ゴ Pro W3" pitchFamily="-111" charset="-128"/>
              </a:rPr>
              <a:t>Durogesic</a:t>
            </a:r>
            <a:r>
              <a:rPr lang="de-CH" dirty="0">
                <a:ea typeface="ヒラギノ角ゴ Pro W3" pitchFamily="-111" charset="-128"/>
                <a:cs typeface="ヒラギノ角ゴ Pro W3" pitchFamily="-111" charset="-128"/>
              </a:rPr>
              <a:t>® Matrix</a:t>
            </a:r>
          </a:p>
          <a:p>
            <a:pPr eaLnBrk="1" hangingPunct="1"/>
            <a:r>
              <a:rPr lang="de-CH" dirty="0" err="1">
                <a:ea typeface="ヒラギノ角ゴ Pro W3" pitchFamily="-111" charset="-128"/>
                <a:cs typeface="ヒラギノ角ゴ Pro W3" pitchFamily="-111" charset="-128"/>
              </a:rPr>
              <a:t>Fentanyl-Curamed</a:t>
            </a:r>
            <a:r>
              <a:rPr lang="de-CH" dirty="0">
                <a:ea typeface="ヒラギノ角ゴ Pro W3" pitchFamily="-111" charset="-128"/>
                <a:cs typeface="ヒラギノ角ゴ Pro W3" pitchFamily="-111" charset="-128"/>
              </a:rPr>
              <a:t>®</a:t>
            </a:r>
          </a:p>
          <a:p>
            <a:pPr eaLnBrk="1" hangingPunct="1"/>
            <a:r>
              <a:rPr lang="de-CH" dirty="0" err="1">
                <a:ea typeface="ヒラギノ角ゴ Pro W3" pitchFamily="-111" charset="-128"/>
                <a:cs typeface="ヒラギノ角ゴ Pro W3" pitchFamily="-111" charset="-128"/>
              </a:rPr>
              <a:t>Fentanyl-Janssen</a:t>
            </a:r>
            <a:r>
              <a:rPr lang="de-CH" dirty="0">
                <a:ea typeface="ヒラギノ角ゴ Pro W3" pitchFamily="-111" charset="-128"/>
                <a:cs typeface="ヒラギノ角ゴ Pro W3" pitchFamily="-111" charset="-128"/>
              </a:rPr>
              <a:t>®</a:t>
            </a:r>
          </a:p>
          <a:p>
            <a:pPr eaLnBrk="1" hangingPunct="1"/>
            <a:r>
              <a:rPr lang="de-CH" dirty="0" err="1">
                <a:ea typeface="ヒラギノ角ゴ Pro W3" pitchFamily="-111" charset="-128"/>
                <a:cs typeface="ヒラギノ角ゴ Pro W3" pitchFamily="-111" charset="-128"/>
              </a:rPr>
              <a:t>Fentanyl-Mepha</a:t>
            </a:r>
            <a:r>
              <a:rPr lang="de-CH" dirty="0">
                <a:ea typeface="ヒラギノ角ゴ Pro W3" pitchFamily="-111" charset="-128"/>
                <a:cs typeface="ヒラギノ角ゴ Pro W3" pitchFamily="-111" charset="-128"/>
              </a:rPr>
              <a:t>®</a:t>
            </a:r>
          </a:p>
          <a:p>
            <a:pPr eaLnBrk="1" hangingPunct="1"/>
            <a:r>
              <a:rPr lang="de-CH" dirty="0" err="1">
                <a:ea typeface="ヒラギノ角ゴ Pro W3" pitchFamily="-111" charset="-128"/>
                <a:cs typeface="ヒラギノ角ゴ Pro W3" pitchFamily="-111" charset="-128"/>
              </a:rPr>
              <a:t>Fentanyl-Sandoz</a:t>
            </a:r>
            <a:r>
              <a:rPr lang="de-CH" dirty="0">
                <a:ea typeface="ヒラギノ角ゴ Pro W3" pitchFamily="-111" charset="-128"/>
                <a:cs typeface="ヒラギノ角ゴ Pro W3" pitchFamily="-111" charset="-128"/>
              </a:rPr>
              <a:t>®</a:t>
            </a:r>
          </a:p>
          <a:p>
            <a:pPr eaLnBrk="1" hangingPunct="1"/>
            <a:r>
              <a:rPr lang="de-CH" dirty="0" err="1">
                <a:ea typeface="ヒラギノ角ゴ Pro W3" pitchFamily="-111" charset="-128"/>
                <a:cs typeface="ヒラギノ角ゴ Pro W3" pitchFamily="-111" charset="-128"/>
              </a:rPr>
              <a:t>Fentanyl-Spirig</a:t>
            </a:r>
            <a:r>
              <a:rPr lang="de-CH" dirty="0">
                <a:ea typeface="ヒラギノ角ゴ Pro W3" pitchFamily="-111" charset="-128"/>
                <a:cs typeface="ヒラギノ角ゴ Pro W3" pitchFamily="-111" charset="-128"/>
              </a:rPr>
              <a:t>®</a:t>
            </a: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04800"/>
            <a:ext cx="7772400" cy="990600"/>
          </a:xfrm>
        </p:spPr>
        <p:txBody>
          <a:bodyPr/>
          <a:lstStyle/>
          <a:p>
            <a:r>
              <a:rPr lang="en-GB" smtClean="0"/>
              <a:t>Fentanyl</a:t>
            </a:r>
            <a:endParaRPr lang="en-GB"/>
          </a:p>
        </p:txBody>
      </p:sp>
      <p:sp>
        <p:nvSpPr>
          <p:cNvPr id="24579" name="Rectangle 3"/>
          <p:cNvSpPr>
            <a:spLocks noGrp="1" noChangeArrowheads="1"/>
          </p:cNvSpPr>
          <p:nvPr>
            <p:ph type="body" idx="1"/>
          </p:nvPr>
        </p:nvSpPr>
        <p:spPr>
          <a:xfrm>
            <a:off x="685800" y="1447800"/>
            <a:ext cx="7772400" cy="4648200"/>
          </a:xfrm>
        </p:spPr>
        <p:txBody>
          <a:bodyPr>
            <a:normAutofit lnSpcReduction="10000"/>
          </a:bodyPr>
          <a:lstStyle/>
          <a:p>
            <a:r>
              <a:rPr lang="en-GB" sz="2400" dirty="0" smtClean="0">
                <a:ea typeface="Times" pitchFamily="-111" charset="0"/>
                <a:cs typeface="Times" pitchFamily="-111" charset="0"/>
              </a:rPr>
              <a:t>opioid-agonist (esp. </a:t>
            </a:r>
            <a:r>
              <a:rPr lang="en-GB" sz="2400" dirty="0" smtClean="0">
                <a:ea typeface="Times" pitchFamily="-111" charset="0"/>
                <a:cs typeface="Times" pitchFamily="-111" charset="0"/>
                <a:sym typeface="Symbol" pitchFamily="-111" charset="2"/>
              </a:rPr>
              <a:t>-agonist</a:t>
            </a:r>
            <a:r>
              <a:rPr lang="en-GB" sz="2400" dirty="0" smtClean="0">
                <a:ea typeface="Times" pitchFamily="-111" charset="0"/>
                <a:cs typeface="Times" pitchFamily="-111" charset="0"/>
              </a:rPr>
              <a:t>)</a:t>
            </a:r>
          </a:p>
          <a:p>
            <a:r>
              <a:rPr lang="en-GB" sz="2400" dirty="0" smtClean="0">
                <a:ea typeface="Times" pitchFamily="-111" charset="0"/>
                <a:cs typeface="Times" pitchFamily="-111" charset="0"/>
              </a:rPr>
              <a:t>analgesic potency: 70 – 150 (100) x stronger than morphine po (interindividuell)</a:t>
            </a:r>
          </a:p>
          <a:p>
            <a:r>
              <a:rPr lang="en-GB" sz="2400" dirty="0" smtClean="0">
                <a:ea typeface="Times" pitchFamily="-111" charset="0"/>
                <a:cs typeface="Times" pitchFamily="-111" charset="0"/>
              </a:rPr>
              <a:t>rescue medication: </a:t>
            </a:r>
            <a:r>
              <a:rPr lang="en-GB" sz="2400" dirty="0">
                <a:ea typeface="Times" pitchFamily="-111" charset="0"/>
                <a:cs typeface="Times" pitchFamily="-111" charset="0"/>
              </a:rPr>
              <a:t>m</a:t>
            </a:r>
            <a:r>
              <a:rPr lang="en-GB" sz="2400" dirty="0" smtClean="0">
                <a:ea typeface="Times" pitchFamily="-111" charset="0"/>
                <a:cs typeface="Times" pitchFamily="-111" charset="0"/>
              </a:rPr>
              <a:t>orphine drops</a:t>
            </a:r>
          </a:p>
          <a:p>
            <a:r>
              <a:rPr lang="en-GB" sz="2400" dirty="0">
                <a:ea typeface="Times" pitchFamily="-111" charset="0"/>
                <a:cs typeface="Times" pitchFamily="-111" charset="0"/>
              </a:rPr>
              <a:t>o</a:t>
            </a:r>
            <a:r>
              <a:rPr lang="en-GB" sz="2400" dirty="0" smtClean="0">
                <a:ea typeface="Times" pitchFamily="-111" charset="0"/>
                <a:cs typeface="Times" pitchFamily="-111" charset="0"/>
              </a:rPr>
              <a:t>nly adequate, if pain is stable</a:t>
            </a:r>
          </a:p>
          <a:p>
            <a:r>
              <a:rPr lang="en-GB" sz="2400" dirty="0">
                <a:ea typeface="Times" pitchFamily="-111" charset="0"/>
                <a:cs typeface="Times" pitchFamily="-111" charset="0"/>
              </a:rPr>
              <a:t>t</a:t>
            </a:r>
            <a:r>
              <a:rPr lang="en-GB" sz="2400" dirty="0" smtClean="0">
                <a:ea typeface="Times" pitchFamily="-111" charset="0"/>
                <a:cs typeface="Times" pitchFamily="-111" charset="0"/>
              </a:rPr>
              <a:t>he area of has to be changed and has be left free for 7 days</a:t>
            </a:r>
          </a:p>
          <a:p>
            <a:r>
              <a:rPr lang="en-GB" sz="2400" dirty="0">
                <a:ea typeface="Times" pitchFamily="-111" charset="0"/>
                <a:cs typeface="Times" pitchFamily="-111" charset="0"/>
              </a:rPr>
              <a:t>h</a:t>
            </a:r>
            <a:r>
              <a:rPr lang="en-GB" sz="2400" dirty="0" smtClean="0">
                <a:ea typeface="Times" pitchFamily="-111" charset="0"/>
                <a:cs typeface="Times" pitchFamily="-111" charset="0"/>
              </a:rPr>
              <a:t>air is to be cut, don</a:t>
            </a:r>
            <a:r>
              <a:rPr lang="fr-FR" sz="2400" dirty="0" smtClean="0">
                <a:ea typeface="Times" pitchFamily="-111" charset="0"/>
                <a:cs typeface="Times" pitchFamily="-111" charset="0"/>
              </a:rPr>
              <a:t>’</a:t>
            </a:r>
            <a:r>
              <a:rPr lang="en-GB" sz="2400" dirty="0" smtClean="0">
                <a:ea typeface="Times" pitchFamily="-111" charset="0"/>
                <a:cs typeface="Times" pitchFamily="-111" charset="0"/>
              </a:rPr>
              <a:t>t shave</a:t>
            </a:r>
          </a:p>
          <a:p>
            <a:r>
              <a:rPr lang="en-GB" sz="2400" dirty="0">
                <a:ea typeface="Times" pitchFamily="-111" charset="0"/>
                <a:cs typeface="Times" pitchFamily="-111" charset="0"/>
              </a:rPr>
              <a:t>i</a:t>
            </a:r>
            <a:r>
              <a:rPr lang="en-GB" sz="2400" dirty="0" smtClean="0">
                <a:ea typeface="Times" pitchFamily="-111" charset="0"/>
                <a:cs typeface="Times" pitchFamily="-111" charset="0"/>
              </a:rPr>
              <a:t>f fever </a:t>
            </a:r>
            <a:r>
              <a:rPr lang="en-GB" sz="2400" dirty="0" smtClean="0">
                <a:ea typeface="Times" pitchFamily="-111" charset="0"/>
                <a:cs typeface="Times" pitchFamily="-111" charset="0"/>
                <a:sym typeface="Symbol" pitchFamily="-111" charset="2"/>
              </a:rPr>
              <a:t> </a:t>
            </a:r>
            <a:r>
              <a:rPr lang="en-GB" sz="2400" dirty="0" smtClean="0">
                <a:ea typeface="Times" pitchFamily="-111" charset="0"/>
                <a:cs typeface="Times" pitchFamily="-111" charset="0"/>
              </a:rPr>
              <a:t>38 the resorption is quicker. Take care of long hot shower</a:t>
            </a:r>
          </a:p>
          <a:p>
            <a:r>
              <a:rPr lang="en-GB" sz="2400" dirty="0">
                <a:ea typeface="Times" pitchFamily="-111" charset="0"/>
                <a:cs typeface="Times" pitchFamily="-111" charset="0"/>
              </a:rPr>
              <a:t>c</a:t>
            </a:r>
            <a:r>
              <a:rPr lang="en-GB" sz="2400" dirty="0" smtClean="0">
                <a:ea typeface="Times" pitchFamily="-111" charset="0"/>
                <a:cs typeface="Times" pitchFamily="-111" charset="0"/>
              </a:rPr>
              <a:t>utting is possible</a:t>
            </a:r>
          </a:p>
          <a:p>
            <a:r>
              <a:rPr lang="en-GB" sz="2400" dirty="0">
                <a:ea typeface="Times" pitchFamily="-111" charset="0"/>
                <a:cs typeface="Times" pitchFamily="-111" charset="0"/>
              </a:rPr>
              <a:t>g</a:t>
            </a:r>
            <a:r>
              <a:rPr lang="en-GB" sz="2400" dirty="0" smtClean="0">
                <a:ea typeface="Times" pitchFamily="-111" charset="0"/>
                <a:cs typeface="Times" pitchFamily="-111" charset="0"/>
              </a:rPr>
              <a:t>ood for patients with renal insufficiency	 </a:t>
            </a:r>
            <a:endParaRPr lang="en-GB" sz="2400" dirty="0">
              <a:ea typeface="Times" pitchFamily="-111" charset="0"/>
              <a:cs typeface="Times" pitchFamily="-111" charset="0"/>
            </a:endParaRP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normAutofit/>
          </a:bodyPr>
          <a:lstStyle/>
          <a:p>
            <a:pPr eaLnBrk="1" hangingPunct="1"/>
            <a:r>
              <a:rPr lang="en-GB" dirty="0" err="1" smtClean="0">
                <a:ea typeface="ヒラギノ角ゴ Pro W3" pitchFamily="-111" charset="-128"/>
                <a:cs typeface="ヒラギノ角ゴ Pro W3" pitchFamily="-111" charset="-128"/>
              </a:rPr>
              <a:t>Effentora</a:t>
            </a:r>
            <a:r>
              <a:rPr lang="en-GB" dirty="0" smtClean="0">
                <a:ea typeface="ヒラギノ角ゴ Pro W3" pitchFamily="-111" charset="-128"/>
                <a:cs typeface="ヒラギノ角ゴ Pro W3" pitchFamily="-111" charset="-128"/>
              </a:rPr>
              <a:t>®</a:t>
            </a:r>
            <a:endParaRPr lang="en-GB" dirty="0">
              <a:ea typeface="ヒラギノ角ゴ Pro W3" pitchFamily="-111" charset="-128"/>
              <a:cs typeface="ヒラギノ角ゴ Pro W3" pitchFamily="-111" charset="-128"/>
            </a:endParaRPr>
          </a:p>
        </p:txBody>
      </p:sp>
      <p:sp>
        <p:nvSpPr>
          <p:cNvPr id="27651" name="Inhaltsplatzhalter 2"/>
          <p:cNvSpPr>
            <a:spLocks noGrp="1"/>
          </p:cNvSpPr>
          <p:nvPr>
            <p:ph idx="1"/>
          </p:nvPr>
        </p:nvSpPr>
        <p:spPr>
          <a:xfrm>
            <a:off x="685800" y="1524000"/>
            <a:ext cx="8001000" cy="4572000"/>
          </a:xfrm>
        </p:spPr>
        <p:txBody>
          <a:bodyPr>
            <a:normAutofit lnSpcReduction="10000"/>
          </a:bodyPr>
          <a:lstStyle/>
          <a:p>
            <a:pPr eaLnBrk="1" hangingPunct="1"/>
            <a:r>
              <a:rPr lang="en-GB" sz="2800" dirty="0">
                <a:ea typeface="ヒラギノ角ゴ Pro W3" pitchFamily="-111" charset="-128"/>
                <a:cs typeface="ヒラギノ角ゴ Pro W3" pitchFamily="-111" charset="-128"/>
              </a:rPr>
              <a:t>f</a:t>
            </a:r>
            <a:r>
              <a:rPr lang="en-GB" sz="2800" dirty="0" smtClean="0">
                <a:ea typeface="ヒラギノ角ゴ Pro W3" pitchFamily="-111" charset="-128"/>
                <a:cs typeface="ヒラギノ角ゴ Pro W3" pitchFamily="-111" charset="-128"/>
              </a:rPr>
              <a:t>entanyl sublingual 100 – 800ug</a:t>
            </a:r>
          </a:p>
          <a:p>
            <a:pPr eaLnBrk="1" hangingPunct="1"/>
            <a:r>
              <a:rPr lang="en-GB" sz="2800" dirty="0">
                <a:ea typeface="ヒラギノ角ゴ Pro W3" pitchFamily="-111" charset="-128"/>
                <a:cs typeface="ヒラギノ角ゴ Pro W3" pitchFamily="-111" charset="-128"/>
              </a:rPr>
              <a:t>o</a:t>
            </a:r>
            <a:r>
              <a:rPr lang="en-GB" sz="2800" dirty="0" smtClean="0">
                <a:ea typeface="ヒラギノ角ゴ Pro W3" pitchFamily="-111" charset="-128"/>
                <a:cs typeface="ヒラギノ角ゴ Pro W3" pitchFamily="-111" charset="-128"/>
              </a:rPr>
              <a:t>nly adequate if the patient has basic therapy of more than 60 mg morphine equivalent or 25ug/h Fentanyl TTS</a:t>
            </a:r>
          </a:p>
          <a:p>
            <a:pPr eaLnBrk="1" hangingPunct="1"/>
            <a:r>
              <a:rPr lang="en-GB" sz="2800" dirty="0" smtClean="0">
                <a:ea typeface="ヒラギノ角ゴ Pro W3" pitchFamily="-111" charset="-128"/>
                <a:cs typeface="ヒラギノ角ゴ Pro W3" pitchFamily="-111" charset="-128"/>
              </a:rPr>
              <a:t>bioavailability:	about 70%</a:t>
            </a:r>
          </a:p>
          <a:p>
            <a:pPr eaLnBrk="1" hangingPunct="1"/>
            <a:r>
              <a:rPr lang="en-GB" sz="2800" dirty="0" smtClean="0">
                <a:ea typeface="ヒラギノ角ゴ Pro W3" pitchFamily="-111" charset="-128"/>
                <a:cs typeface="ヒラギノ角ゴ Pro W3" pitchFamily="-111" charset="-128"/>
              </a:rPr>
              <a:t>beginning of :	fast</a:t>
            </a:r>
          </a:p>
          <a:p>
            <a:pPr eaLnBrk="1" hangingPunct="1"/>
            <a:r>
              <a:rPr lang="en-GB" sz="2800" dirty="0" smtClean="0">
                <a:ea typeface="ヒラギノ角ゴ Pro W3" pitchFamily="-111" charset="-128"/>
                <a:cs typeface="ヒラギノ角ゴ Pro W3" pitchFamily="-111" charset="-128"/>
              </a:rPr>
              <a:t>max plasma concentration: after 22 – 240 min</a:t>
            </a:r>
          </a:p>
          <a:p>
            <a:pPr eaLnBrk="1" hangingPunct="1"/>
            <a:r>
              <a:rPr lang="en-GB" sz="2800" dirty="0">
                <a:ea typeface="ヒラギノ角ゴ Pro W3" pitchFamily="-111" charset="-128"/>
                <a:cs typeface="ヒラギノ角ゴ Pro W3" pitchFamily="-111" charset="-128"/>
              </a:rPr>
              <a:t>u</a:t>
            </a:r>
            <a:r>
              <a:rPr lang="en-GB" sz="2800" dirty="0" smtClean="0">
                <a:ea typeface="ヒラギノ角ゴ Pro W3" pitchFamily="-111" charset="-128"/>
                <a:cs typeface="ヒラギノ角ゴ Pro W3" pitchFamily="-111" charset="-128"/>
              </a:rPr>
              <a:t>nwished side-effects: often, headache, somnolence, euphoria, nausea, depression, anorexia, pruritus...</a:t>
            </a:r>
          </a:p>
          <a:p>
            <a:pPr eaLnBrk="1" hangingPunct="1"/>
            <a:endParaRPr lang="en-GB" sz="2800"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a:xfrm>
            <a:off x="685800" y="381000"/>
            <a:ext cx="7772400" cy="914400"/>
          </a:xfrm>
        </p:spPr>
        <p:txBody>
          <a:bodyPr>
            <a:normAutofit/>
          </a:bodyPr>
          <a:lstStyle/>
          <a:p>
            <a:pPr eaLnBrk="1" hangingPunct="1"/>
            <a:r>
              <a:rPr lang="en-GB" dirty="0" smtClean="0">
                <a:ea typeface="ヒラギノ角ゴ Pro W3" pitchFamily="-111" charset="-128"/>
                <a:cs typeface="ヒラギノ角ゴ Pro W3" pitchFamily="-111" charset="-128"/>
              </a:rPr>
              <a:t>Actiq®</a:t>
            </a:r>
            <a:endParaRPr lang="en-GB" dirty="0">
              <a:ea typeface="ヒラギノ角ゴ Pro W3" pitchFamily="-111" charset="-128"/>
              <a:cs typeface="ヒラギノ角ゴ Pro W3" pitchFamily="-111" charset="-128"/>
            </a:endParaRPr>
          </a:p>
        </p:txBody>
      </p:sp>
      <p:sp>
        <p:nvSpPr>
          <p:cNvPr id="28675" name="Inhaltsplatzhalter 2"/>
          <p:cNvSpPr>
            <a:spLocks noGrp="1"/>
          </p:cNvSpPr>
          <p:nvPr>
            <p:ph idx="1"/>
          </p:nvPr>
        </p:nvSpPr>
        <p:spPr>
          <a:xfrm>
            <a:off x="685800" y="1371600"/>
            <a:ext cx="7772400" cy="4724400"/>
          </a:xfrm>
        </p:spPr>
        <p:txBody>
          <a:bodyPr>
            <a:normAutofit/>
          </a:bodyPr>
          <a:lstStyle/>
          <a:p>
            <a:pPr eaLnBrk="1" hangingPunct="1"/>
            <a:r>
              <a:rPr lang="en-GB" sz="2800" dirty="0" smtClean="0">
                <a:ea typeface="ヒラギノ角ゴ Pro W3" pitchFamily="-111" charset="-128"/>
                <a:cs typeface="ヒラギノ角ゴ Pro W3" pitchFamily="-111" charset="-128"/>
              </a:rPr>
              <a:t>Actiq 200ug – 1600ug (not chewing)</a:t>
            </a:r>
          </a:p>
          <a:p>
            <a:pPr eaLnBrk="1" hangingPunct="1"/>
            <a:r>
              <a:rPr lang="en-GB" sz="2800" dirty="0" smtClean="0">
                <a:ea typeface="ヒラギノ角ゴ Pro W3" pitchFamily="-111" charset="-128"/>
                <a:cs typeface="ヒラギノ角ゴ Pro W3" pitchFamily="-111" charset="-128"/>
              </a:rPr>
              <a:t>bioavailability:	25% buccal	75% goes to GI-tract, 1/3 of this will be resorbed = 25% of the taken dose =&gt; total bioavailability 50% </a:t>
            </a:r>
            <a:br>
              <a:rPr lang="en-GB" sz="2800" dirty="0" smtClean="0">
                <a:ea typeface="ヒラギノ角ゴ Pro W3" pitchFamily="-111" charset="-128"/>
                <a:cs typeface="ヒラギノ角ゴ Pro W3" pitchFamily="-111" charset="-128"/>
              </a:rPr>
            </a:br>
            <a:r>
              <a:rPr lang="en-GB" sz="2800" dirty="0" smtClean="0">
                <a:ea typeface="ヒラギノ角ゴ Pro W3" pitchFamily="-111" charset="-128"/>
                <a:cs typeface="ヒラギノ角ゴ Pro W3" pitchFamily="-111" charset="-128"/>
              </a:rPr>
              <a:t>200ug Actiq equivalents 100 ug Effentora</a:t>
            </a:r>
            <a:endParaRPr lang="en-GB" sz="2400" dirty="0" smtClean="0">
              <a:ea typeface="ヒラギノ角ゴ Pro W3" pitchFamily="-111" charset="-128"/>
              <a:cs typeface="ヒラギノ角ゴ Pro W3" pitchFamily="-111" charset="-128"/>
            </a:endParaRPr>
          </a:p>
          <a:p>
            <a:pPr eaLnBrk="1" hangingPunct="1"/>
            <a:r>
              <a:rPr lang="en-GB" sz="2800" dirty="0" smtClean="0">
                <a:ea typeface="ヒラギノ角ゴ Pro W3" pitchFamily="-111" charset="-128"/>
                <a:cs typeface="ヒラギノ角ゴ Pro W3" pitchFamily="-111" charset="-128"/>
              </a:rPr>
              <a:t>beginning: fast</a:t>
            </a:r>
          </a:p>
          <a:p>
            <a:pPr eaLnBrk="1" hangingPunct="1"/>
            <a:r>
              <a:rPr lang="en-GB" sz="2800" dirty="0" smtClean="0">
                <a:ea typeface="ヒラギノ角ゴ Pro W3" pitchFamily="-111" charset="-128"/>
                <a:cs typeface="ヒラギノ角ゴ Pro W3" pitchFamily="-111" charset="-128"/>
              </a:rPr>
              <a:t>max plasma-concentration:	20 – 40 (480) min</a:t>
            </a:r>
          </a:p>
          <a:p>
            <a:pPr eaLnBrk="1" hangingPunct="1"/>
            <a:r>
              <a:rPr lang="en-GB" sz="2800" dirty="0" smtClean="0">
                <a:ea typeface="ヒラギノ角ゴ Pro W3" pitchFamily="-111" charset="-128"/>
                <a:cs typeface="ヒラギノ角ゴ Pro W3" pitchFamily="-111" charset="-128"/>
              </a:rPr>
              <a:t>side-effects: see Effentora</a:t>
            </a: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p:txBody>
          <a:bodyPr/>
          <a:lstStyle/>
          <a:p>
            <a:pPr eaLnBrk="1" hangingPunct="1"/>
            <a:r>
              <a:rPr lang="en-GB" smtClean="0">
                <a:ea typeface="ヒラギノ角ゴ Pro W3" pitchFamily="-111" charset="-128"/>
                <a:cs typeface="ヒラギノ角ゴ Pro W3" pitchFamily="-111" charset="-128"/>
              </a:rPr>
              <a:t>Buprenorphine</a:t>
            </a:r>
            <a:endParaRPr lang="en-GB">
              <a:ea typeface="ヒラギノ角ゴ Pro W3" pitchFamily="-111" charset="-128"/>
              <a:cs typeface="ヒラギノ角ゴ Pro W3" pitchFamily="-111" charset="-128"/>
            </a:endParaRPr>
          </a:p>
        </p:txBody>
      </p:sp>
      <p:sp>
        <p:nvSpPr>
          <p:cNvPr id="30723" name="Inhaltsplatzhalter 2"/>
          <p:cNvSpPr>
            <a:spLocks noGrp="1"/>
          </p:cNvSpPr>
          <p:nvPr>
            <p:ph idx="1"/>
          </p:nvPr>
        </p:nvSpPr>
        <p:spPr/>
        <p:txBody>
          <a:bodyPr/>
          <a:lstStyle/>
          <a:p>
            <a:pPr eaLnBrk="1" hangingPunct="1"/>
            <a:r>
              <a:rPr lang="en-GB" dirty="0" err="1" smtClean="0">
                <a:ea typeface="ヒラギノ角ゴ Pro W3" pitchFamily="-111" charset="-128"/>
                <a:cs typeface="ヒラギノ角ゴ Pro W3" pitchFamily="-111" charset="-128"/>
              </a:rPr>
              <a:t>Transtec</a:t>
            </a:r>
            <a:r>
              <a:rPr lang="en-GB" dirty="0" smtClean="0">
                <a:ea typeface="ヒラギノ角ゴ Pro W3" pitchFamily="-111" charset="-128"/>
                <a:cs typeface="ヒラギノ角ゴ Pro W3" pitchFamily="-111" charset="-128"/>
              </a:rPr>
              <a:t>®</a:t>
            </a:r>
          </a:p>
          <a:p>
            <a:pPr eaLnBrk="1" hangingPunct="1"/>
            <a:r>
              <a:rPr lang="en-GB" dirty="0" err="1" smtClean="0">
                <a:ea typeface="ヒラギノ角ゴ Pro W3" pitchFamily="-111" charset="-128"/>
                <a:cs typeface="ヒラギノ角ゴ Pro W3" pitchFamily="-111" charset="-128"/>
              </a:rPr>
              <a:t>Temgesic</a:t>
            </a:r>
            <a:r>
              <a:rPr lang="en-GB" dirty="0" smtClean="0">
                <a:ea typeface="ヒラギノ角ゴ Pro W3" pitchFamily="-111" charset="-128"/>
                <a:cs typeface="ヒラギノ角ゴ Pro W3" pitchFamily="-111" charset="-128"/>
              </a:rPr>
              <a:t>®</a:t>
            </a:r>
          </a:p>
          <a:p>
            <a:pPr eaLnBrk="1" hangingPunct="1"/>
            <a:r>
              <a:rPr lang="en-GB" dirty="0" err="1" smtClean="0">
                <a:ea typeface="ヒラギノ角ゴ Pro W3" pitchFamily="-111" charset="-128"/>
                <a:cs typeface="ヒラギノ角ゴ Pro W3" pitchFamily="-111" charset="-128"/>
              </a:rPr>
              <a:t>Subutex</a:t>
            </a:r>
            <a:r>
              <a:rPr lang="en-GB" dirty="0" smtClean="0">
                <a:ea typeface="ヒラギノ角ゴ Pro W3" pitchFamily="-111" charset="-128"/>
                <a:cs typeface="ヒラギノ角ゴ Pro W3" pitchFamily="-111" charset="-128"/>
              </a:rPr>
              <a:t>®</a:t>
            </a:r>
            <a:endParaRPr lang="en-GB"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smtClean="0"/>
              <a:t>epidemiology</a:t>
            </a:r>
            <a:endParaRPr lang="en-GB" dirty="0"/>
          </a:p>
        </p:txBody>
      </p:sp>
      <p:sp>
        <p:nvSpPr>
          <p:cNvPr id="5" name="Textplatzhalter 4"/>
          <p:cNvSpPr>
            <a:spLocks noGrp="1"/>
          </p:cNvSpPr>
          <p:nvPr>
            <p:ph type="body" idx="1"/>
          </p:nvPr>
        </p:nvSpPr>
        <p:spPr/>
        <p:txBody>
          <a:bodyPr/>
          <a:lstStyle/>
          <a:p>
            <a:endParaRPr lang="de-DE"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609600"/>
            <a:ext cx="7772400" cy="762000"/>
          </a:xfrm>
        </p:spPr>
        <p:txBody>
          <a:bodyPr>
            <a:normAutofit/>
          </a:bodyPr>
          <a:lstStyle/>
          <a:p>
            <a:r>
              <a:rPr lang="en-GB" dirty="0" smtClean="0"/>
              <a:t>Buprenorphine</a:t>
            </a:r>
            <a:endParaRPr lang="en-GB" dirty="0"/>
          </a:p>
        </p:txBody>
      </p:sp>
      <p:sp>
        <p:nvSpPr>
          <p:cNvPr id="31747" name="Rectangle 3"/>
          <p:cNvSpPr>
            <a:spLocks noGrp="1" noChangeArrowheads="1"/>
          </p:cNvSpPr>
          <p:nvPr>
            <p:ph type="body" idx="1"/>
          </p:nvPr>
        </p:nvSpPr>
        <p:spPr>
          <a:xfrm>
            <a:off x="685800" y="1524000"/>
            <a:ext cx="7772400" cy="4572000"/>
          </a:xfrm>
        </p:spPr>
        <p:txBody>
          <a:bodyPr>
            <a:normAutofit/>
          </a:bodyPr>
          <a:lstStyle/>
          <a:p>
            <a:r>
              <a:rPr lang="en-GB" sz="2800" dirty="0" smtClean="0"/>
              <a:t>partial </a:t>
            </a:r>
            <a:r>
              <a:rPr lang="en-GB" sz="2800" dirty="0" smtClean="0">
                <a:sym typeface="Symbol" pitchFamily="-111" charset="2"/>
              </a:rPr>
              <a:t>-agonist and -antagonist</a:t>
            </a:r>
          </a:p>
          <a:p>
            <a:pPr lvl="1"/>
            <a:r>
              <a:rPr lang="en-GB" sz="2400" dirty="0">
                <a:sym typeface="Symbol" pitchFamily="-111" charset="2"/>
              </a:rPr>
              <a:t>t</a:t>
            </a:r>
            <a:r>
              <a:rPr lang="en-GB" sz="2400" dirty="0" smtClean="0">
                <a:sym typeface="Symbol" pitchFamily="-111" charset="2"/>
              </a:rPr>
              <a:t>he only oral (partial) agonist, antagonist</a:t>
            </a:r>
          </a:p>
          <a:p>
            <a:pPr lvl="1"/>
            <a:r>
              <a:rPr lang="en-GB" sz="2400" dirty="0">
                <a:ea typeface="ヒラギノ角ゴ Pro W3" pitchFamily="-111" charset="-128"/>
                <a:cs typeface="ヒラギノ角ゴ Pro W3" pitchFamily="-111" charset="-128"/>
              </a:rPr>
              <a:t>c</a:t>
            </a:r>
            <a:r>
              <a:rPr lang="en-GB" sz="2400" dirty="0" smtClean="0">
                <a:ea typeface="ヒラギノ角ゴ Pro W3" pitchFamily="-111" charset="-128"/>
                <a:cs typeface="ヒラギノ角ゴ Pro W3" pitchFamily="-111" charset="-128"/>
              </a:rPr>
              <a:t>ombination with others opioids might b difficult</a:t>
            </a:r>
            <a:endParaRPr lang="en-GB" sz="2400" dirty="0" smtClean="0">
              <a:sym typeface="Symbol" pitchFamily="-111" charset="2"/>
            </a:endParaRPr>
          </a:p>
          <a:p>
            <a:r>
              <a:rPr lang="en-GB" sz="2800" dirty="0" smtClean="0"/>
              <a:t>strong opioid 100x stronger than morphine</a:t>
            </a:r>
            <a:endParaRPr lang="en-GB" sz="2800" dirty="0" smtClean="0">
              <a:ea typeface="ヒラギノ角ゴ Pro W3" pitchFamily="-111" charset="-128"/>
              <a:cs typeface="ヒラギノ角ゴ Pro W3" pitchFamily="-111" charset="-128"/>
            </a:endParaRPr>
          </a:p>
          <a:p>
            <a:r>
              <a:rPr lang="en-GB" sz="2800" dirty="0" smtClean="0">
                <a:ea typeface="ヒラギノ角ゴ Pro W3" pitchFamily="-111" charset="-128"/>
                <a:cs typeface="ヒラギノ角ゴ Pro W3" pitchFamily="-111" charset="-128"/>
              </a:rPr>
              <a:t>highly lipophilic</a:t>
            </a:r>
          </a:p>
          <a:p>
            <a:r>
              <a:rPr lang="en-GB" sz="2800" dirty="0" smtClean="0">
                <a:ea typeface="ヒラギノ角ゴ Pro W3" pitchFamily="-111" charset="-128"/>
                <a:cs typeface="ヒラギノ角ゴ Pro W3" pitchFamily="-111" charset="-128"/>
              </a:rPr>
              <a:t>Bioavailability oral is low because of a high</a:t>
            </a:r>
            <a:r>
              <a:rPr lang="en-GB" sz="2800" dirty="0" smtClean="0"/>
              <a:t> first-pass-effect:</a:t>
            </a:r>
          </a:p>
          <a:p>
            <a:pPr lvl="1"/>
            <a:r>
              <a:rPr lang="en-GB" sz="2400" dirty="0" smtClean="0"/>
              <a:t>transdermal application: Transtec</a:t>
            </a:r>
          </a:p>
          <a:p>
            <a:pPr lvl="1"/>
            <a:r>
              <a:rPr lang="en-GB" sz="2400" dirty="0" smtClean="0"/>
              <a:t>Sublingual application: Temgesic sl</a:t>
            </a:r>
            <a:endParaRPr lang="en-GB" sz="2400" dirty="0"/>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p:txBody>
          <a:bodyPr/>
          <a:lstStyle/>
          <a:p>
            <a:pPr eaLnBrk="1" hangingPunct="1"/>
            <a:r>
              <a:rPr lang="en-GB" dirty="0" smtClean="0">
                <a:ea typeface="ヒラギノ角ゴ Pro W3" pitchFamily="-111" charset="-128"/>
                <a:cs typeface="ヒラギノ角ゴ Pro W3" pitchFamily="-111" charset="-128"/>
              </a:rPr>
              <a:t>Oxycodone</a:t>
            </a:r>
            <a:endParaRPr lang="en-GB" dirty="0">
              <a:ea typeface="ヒラギノ角ゴ Pro W3" pitchFamily="-111" charset="-128"/>
              <a:cs typeface="ヒラギノ角ゴ Pro W3" pitchFamily="-111" charset="-128"/>
            </a:endParaRPr>
          </a:p>
        </p:txBody>
      </p:sp>
      <p:sp>
        <p:nvSpPr>
          <p:cNvPr id="33795" name="Inhaltsplatzhalter 2"/>
          <p:cNvSpPr>
            <a:spLocks noGrp="1"/>
          </p:cNvSpPr>
          <p:nvPr>
            <p:ph idx="1"/>
          </p:nvPr>
        </p:nvSpPr>
        <p:spPr/>
        <p:txBody>
          <a:bodyPr/>
          <a:lstStyle/>
          <a:p>
            <a:pPr eaLnBrk="1" hangingPunct="1"/>
            <a:r>
              <a:rPr lang="en-GB" dirty="0" err="1" smtClean="0">
                <a:ea typeface="ヒラギノ角ゴ Pro W3" pitchFamily="-111" charset="-128"/>
                <a:cs typeface="ヒラギノ角ゴ Pro W3" pitchFamily="-111" charset="-128"/>
              </a:rPr>
              <a:t>Oxycontin</a:t>
            </a:r>
            <a:r>
              <a:rPr lang="en-GB" dirty="0" smtClean="0">
                <a:ea typeface="ヒラギノ角ゴ Pro W3" pitchFamily="-111" charset="-128"/>
                <a:cs typeface="ヒラギノ角ゴ Pro W3" pitchFamily="-111" charset="-128"/>
              </a:rPr>
              <a:t>®</a:t>
            </a:r>
          </a:p>
          <a:p>
            <a:pPr eaLnBrk="1" hangingPunct="1"/>
            <a:r>
              <a:rPr lang="en-GB" dirty="0" err="1" smtClean="0">
                <a:ea typeface="ヒラギノ角ゴ Pro W3" pitchFamily="-111" charset="-128"/>
                <a:cs typeface="ヒラギノ角ゴ Pro W3" pitchFamily="-111" charset="-128"/>
              </a:rPr>
              <a:t>Oxynorm</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Kaps</a:t>
            </a:r>
            <a:endParaRPr lang="en-GB" dirty="0" smtClean="0">
              <a:ea typeface="ヒラギノ角ゴ Pro W3" pitchFamily="-111" charset="-128"/>
              <a:cs typeface="ヒラギノ角ゴ Pro W3" pitchFamily="-111" charset="-128"/>
            </a:endParaRPr>
          </a:p>
          <a:p>
            <a:pPr eaLnBrk="1" hangingPunct="1"/>
            <a:r>
              <a:rPr lang="en-GB" dirty="0" err="1" smtClean="0">
                <a:ea typeface="ヒラギノ角ゴ Pro W3" pitchFamily="-111" charset="-128"/>
                <a:cs typeface="ヒラギノ角ゴ Pro W3" pitchFamily="-111" charset="-128"/>
              </a:rPr>
              <a:t>Oxynorm</a:t>
            </a:r>
            <a:r>
              <a:rPr lang="en-GB" dirty="0" smtClean="0">
                <a:ea typeface="ヒラギノ角ゴ Pro W3" pitchFamily="-111" charset="-128"/>
                <a:cs typeface="ヒラギノ角ゴ Pro W3" pitchFamily="-111" charset="-128"/>
              </a:rPr>
              <a:t>® </a:t>
            </a:r>
            <a:r>
              <a:rPr lang="en-GB" dirty="0" err="1" smtClean="0">
                <a:ea typeface="ヒラギノ角ゴ Pro W3" pitchFamily="-111" charset="-128"/>
                <a:cs typeface="ヒラギノ角ゴ Pro W3" pitchFamily="-111" charset="-128"/>
              </a:rPr>
              <a:t>Tropfen</a:t>
            </a:r>
            <a:endParaRPr lang="en-GB" dirty="0" smtClean="0">
              <a:ea typeface="ヒラギノ角ゴ Pro W3" pitchFamily="-111" charset="-128"/>
              <a:cs typeface="ヒラギノ角ゴ Pro W3" pitchFamily="-111" charset="-128"/>
            </a:endParaRPr>
          </a:p>
          <a:p>
            <a:pPr eaLnBrk="1" hangingPunct="1"/>
            <a:r>
              <a:rPr lang="en-GB" b="1" dirty="0" err="1" smtClean="0">
                <a:ea typeface="ヒラギノ角ゴ Pro W3" pitchFamily="-111" charset="-128"/>
                <a:cs typeface="ヒラギノ角ゴ Pro W3" pitchFamily="-111" charset="-128"/>
              </a:rPr>
              <a:t>Targin</a:t>
            </a:r>
            <a:r>
              <a:rPr lang="en-GB" b="1" dirty="0" smtClean="0">
                <a:ea typeface="ヒラギノ角ゴ Pro W3" pitchFamily="-111" charset="-128"/>
                <a:cs typeface="ヒラギノ角ゴ Pro W3" pitchFamily="-111" charset="-128"/>
              </a:rPr>
              <a:t>® </a:t>
            </a:r>
            <a:r>
              <a:rPr lang="en-GB" dirty="0" smtClean="0">
                <a:ea typeface="ヒラギノ角ゴ Pro W3" pitchFamily="-111" charset="-128"/>
                <a:cs typeface="ヒラギノ角ゴ Pro W3" pitchFamily="-111" charset="-128"/>
              </a:rPr>
              <a:t>(</a:t>
            </a:r>
            <a:r>
              <a:rPr lang="en-GB" dirty="0" err="1" smtClean="0">
                <a:ea typeface="ヒラギノ角ゴ Pro W3" pitchFamily="-111" charset="-128"/>
                <a:cs typeface="ヒラギノ角ゴ Pro W3" pitchFamily="-111" charset="-128"/>
              </a:rPr>
              <a:t>Oxycontin</a:t>
            </a:r>
            <a:r>
              <a:rPr lang="en-GB" dirty="0" smtClean="0">
                <a:ea typeface="ヒラギノ角ゴ Pro W3" pitchFamily="-111" charset="-128"/>
                <a:cs typeface="ヒラギノ角ゴ Pro W3" pitchFamily="-111" charset="-128"/>
              </a:rPr>
              <a:t>/</a:t>
            </a:r>
            <a:r>
              <a:rPr lang="en-GB" dirty="0" err="1" smtClean="0">
                <a:ea typeface="ヒラギノ角ゴ Pro W3" pitchFamily="-111" charset="-128"/>
                <a:cs typeface="ヒラギノ角ゴ Pro W3" pitchFamily="-111" charset="-128"/>
              </a:rPr>
              <a:t>Naloxon</a:t>
            </a:r>
            <a:r>
              <a:rPr lang="en-GB" dirty="0" smtClean="0">
                <a:ea typeface="ヒラギノ角ゴ Pro W3" pitchFamily="-111" charset="-128"/>
                <a:cs typeface="ヒラギノ角ゴ Pro W3" pitchFamily="-111" charset="-128"/>
              </a:rPr>
              <a:t>)</a:t>
            </a:r>
            <a:endParaRPr lang="en-GB"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609600"/>
            <a:ext cx="7772400" cy="762000"/>
          </a:xfrm>
        </p:spPr>
        <p:txBody>
          <a:bodyPr>
            <a:normAutofit/>
          </a:bodyPr>
          <a:lstStyle/>
          <a:p>
            <a:r>
              <a:rPr lang="en-GB" smtClean="0"/>
              <a:t>Oxycodone</a:t>
            </a:r>
            <a:endParaRPr lang="en-GB"/>
          </a:p>
        </p:txBody>
      </p:sp>
      <p:sp>
        <p:nvSpPr>
          <p:cNvPr id="34819" name="Rectangle 3"/>
          <p:cNvSpPr>
            <a:spLocks noGrp="1" noChangeArrowheads="1"/>
          </p:cNvSpPr>
          <p:nvPr>
            <p:ph type="body" idx="1"/>
          </p:nvPr>
        </p:nvSpPr>
        <p:spPr>
          <a:xfrm>
            <a:off x="685800" y="1524000"/>
            <a:ext cx="7772400" cy="4572000"/>
          </a:xfrm>
        </p:spPr>
        <p:txBody>
          <a:bodyPr>
            <a:normAutofit/>
          </a:bodyPr>
          <a:lstStyle/>
          <a:p>
            <a:r>
              <a:rPr lang="en-GB" sz="2800" dirty="0" smtClean="0">
                <a:ea typeface="Times" pitchFamily="-111" charset="0"/>
                <a:cs typeface="Times" pitchFamily="-111" charset="0"/>
              </a:rPr>
              <a:t>agonist (esp. </a:t>
            </a:r>
            <a:r>
              <a:rPr lang="en-GB" sz="2800" dirty="0" smtClean="0">
                <a:ea typeface="Times" pitchFamily="-111" charset="0"/>
                <a:cs typeface="Times" pitchFamily="-111" charset="0"/>
                <a:sym typeface="Symbol" pitchFamily="-111" charset="2"/>
              </a:rPr>
              <a:t>-agonist)</a:t>
            </a:r>
            <a:r>
              <a:rPr lang="en-GB" sz="2800" dirty="0" smtClean="0">
                <a:ea typeface="Times" pitchFamily="-111" charset="0"/>
                <a:cs typeface="Times" pitchFamily="-111" charset="0"/>
              </a:rPr>
              <a:t> </a:t>
            </a:r>
          </a:p>
          <a:p>
            <a:r>
              <a:rPr lang="en-GB" sz="2800" dirty="0">
                <a:ea typeface="Times" pitchFamily="-111" charset="0"/>
                <a:cs typeface="Times" pitchFamily="-111" charset="0"/>
              </a:rPr>
              <a:t>s</a:t>
            </a:r>
            <a:r>
              <a:rPr lang="en-GB" sz="2800" dirty="0" smtClean="0">
                <a:ea typeface="Times" pitchFamily="-111" charset="0"/>
                <a:cs typeface="Times" pitchFamily="-111" charset="0"/>
              </a:rPr>
              <a:t>emisynthetic opioid</a:t>
            </a:r>
          </a:p>
          <a:p>
            <a:r>
              <a:rPr lang="en-GB" sz="2800" dirty="0" smtClean="0">
                <a:ea typeface="Times" pitchFamily="-111" charset="0"/>
                <a:cs typeface="Times" pitchFamily="-111" charset="0"/>
              </a:rPr>
              <a:t>40% fast + 60% slow release</a:t>
            </a:r>
          </a:p>
          <a:p>
            <a:r>
              <a:rPr lang="en-GB" sz="2800" dirty="0">
                <a:ea typeface="Times" pitchFamily="-111" charset="0"/>
                <a:cs typeface="Times" pitchFamily="-111" charset="0"/>
              </a:rPr>
              <a:t>e</a:t>
            </a:r>
            <a:r>
              <a:rPr lang="en-GB" sz="2800" dirty="0" smtClean="0">
                <a:ea typeface="Times" pitchFamily="-111" charset="0"/>
                <a:cs typeface="Times" pitchFamily="-111" charset="0"/>
              </a:rPr>
              <a:t>quivalent dosage to morphine oral 1: (1,5-) 2</a:t>
            </a:r>
          </a:p>
          <a:p>
            <a:r>
              <a:rPr lang="en-GB" sz="2800" dirty="0" smtClean="0">
                <a:ea typeface="Times" pitchFamily="-111" charset="0"/>
                <a:cs typeface="Times" pitchFamily="-111" charset="0"/>
              </a:rPr>
              <a:t>high oral bioavailability of 60 –90 %</a:t>
            </a:r>
          </a:p>
          <a:p>
            <a:r>
              <a:rPr lang="en-GB" sz="2800" dirty="0">
                <a:ea typeface="Times" pitchFamily="-111" charset="0"/>
                <a:cs typeface="Times" pitchFamily="-111" charset="0"/>
              </a:rPr>
              <a:t>i</a:t>
            </a:r>
            <a:r>
              <a:rPr lang="en-GB" sz="2800" dirty="0" smtClean="0">
                <a:ea typeface="Times" pitchFamily="-111" charset="0"/>
                <a:cs typeface="Times" pitchFamily="-111" charset="0"/>
              </a:rPr>
              <a:t>n patients with renal insufficiency and liver disease plasma levels are elevated (50% plus)</a:t>
            </a: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1"/>
          <p:cNvSpPr>
            <a:spLocks noGrp="1"/>
          </p:cNvSpPr>
          <p:nvPr>
            <p:ph type="title"/>
          </p:nvPr>
        </p:nvSpPr>
        <p:spPr>
          <a:xfrm>
            <a:off x="0" y="274638"/>
            <a:ext cx="9144000" cy="1143000"/>
          </a:xfrm>
        </p:spPr>
        <p:txBody>
          <a:bodyPr/>
          <a:lstStyle/>
          <a:p>
            <a:pPr eaLnBrk="1" hangingPunct="1"/>
            <a:r>
              <a:rPr lang="de-CH" dirty="0" err="1">
                <a:ea typeface="ヒラギノ角ゴ Pro W3" pitchFamily="-111" charset="-128"/>
                <a:cs typeface="ヒラギノ角ゴ Pro W3" pitchFamily="-111" charset="-128"/>
              </a:rPr>
              <a:t>Targin</a:t>
            </a:r>
            <a:r>
              <a:rPr lang="de-CH" dirty="0">
                <a:ea typeface="ヒラギノ角ゴ Pro W3" pitchFamily="-111" charset="-128"/>
                <a:cs typeface="ヒラギノ角ゴ Pro W3" pitchFamily="-111" charset="-128"/>
              </a:rPr>
              <a:t>®: </a:t>
            </a:r>
            <a:r>
              <a:rPr lang="de-CH" dirty="0" err="1" smtClean="0">
                <a:ea typeface="ヒラギノ角ゴ Pro W3" pitchFamily="-111" charset="-128"/>
                <a:cs typeface="ヒラギノ角ゴ Pro W3" pitchFamily="-111" charset="-128"/>
              </a:rPr>
              <a:t>Oxycodone</a:t>
            </a:r>
            <a:r>
              <a:rPr lang="de-CH" dirty="0" smtClean="0">
                <a:ea typeface="ヒラギノ角ゴ Pro W3" pitchFamily="-111" charset="-128"/>
                <a:cs typeface="ヒラギノ角ゴ Pro W3" pitchFamily="-111" charset="-128"/>
              </a:rPr>
              <a:t>/</a:t>
            </a:r>
            <a:r>
              <a:rPr lang="de-CH" dirty="0" err="1" smtClean="0">
                <a:ea typeface="ヒラギノ角ゴ Pro W3" pitchFamily="-111" charset="-128"/>
                <a:cs typeface="ヒラギノ角ゴ Pro W3" pitchFamily="-111" charset="-128"/>
              </a:rPr>
              <a:t>Naloxone</a:t>
            </a:r>
            <a:r>
              <a:rPr lang="de-CH" dirty="0" smtClean="0">
                <a:ea typeface="ヒラギノ角ゴ Pro W3" pitchFamily="-111" charset="-128"/>
                <a:cs typeface="ヒラギノ角ゴ Pro W3" pitchFamily="-111" charset="-128"/>
              </a:rPr>
              <a:t> </a:t>
            </a:r>
            <a:r>
              <a:rPr lang="de-CH" dirty="0">
                <a:ea typeface="ヒラギノ角ゴ Pro W3" pitchFamily="-111" charset="-128"/>
                <a:cs typeface="ヒラギノ角ゴ Pro W3" pitchFamily="-111" charset="-128"/>
              </a:rPr>
              <a:t>(2:1)</a:t>
            </a:r>
          </a:p>
        </p:txBody>
      </p:sp>
      <p:sp>
        <p:nvSpPr>
          <p:cNvPr id="37891" name="Inhaltsplatzhalter 2"/>
          <p:cNvSpPr>
            <a:spLocks noGrp="1"/>
          </p:cNvSpPr>
          <p:nvPr>
            <p:ph idx="1"/>
          </p:nvPr>
        </p:nvSpPr>
        <p:spPr>
          <a:xfrm>
            <a:off x="685800" y="1600200"/>
            <a:ext cx="8001000" cy="4495800"/>
          </a:xfrm>
        </p:spPr>
        <p:txBody>
          <a:bodyPr/>
          <a:lstStyle/>
          <a:p>
            <a:pPr eaLnBrk="1" hangingPunct="1">
              <a:buFontTx/>
              <a:buNone/>
            </a:pPr>
            <a:r>
              <a:rPr lang="de-CH" dirty="0" err="1" smtClean="0">
                <a:ea typeface="ヒラギノ角ゴ Pro W3" pitchFamily="-111" charset="-128"/>
                <a:cs typeface="ヒラギノ角ゴ Pro W3" pitchFamily="-111" charset="-128"/>
              </a:rPr>
              <a:t>Less</a:t>
            </a:r>
            <a:r>
              <a:rPr lang="de-CH" dirty="0" smtClean="0">
                <a:ea typeface="ヒラギノ角ゴ Pro W3" pitchFamily="-111" charset="-128"/>
                <a:cs typeface="ヒラギノ角ゴ Pro W3" pitchFamily="-111" charset="-128"/>
              </a:rPr>
              <a:t> </a:t>
            </a:r>
            <a:r>
              <a:rPr lang="de-CH" dirty="0" err="1" smtClean="0">
                <a:ea typeface="ヒラギノ角ゴ Pro W3" pitchFamily="-111" charset="-128"/>
                <a:cs typeface="ヒラギノ角ゴ Pro W3" pitchFamily="-111" charset="-128"/>
              </a:rPr>
              <a:t>constipation</a:t>
            </a:r>
            <a:r>
              <a:rPr lang="de-CH" dirty="0" smtClean="0">
                <a:ea typeface="ヒラギノ角ゴ Pro W3" pitchFamily="-111" charset="-128"/>
                <a:cs typeface="ヒラギノ角ゴ Pro W3" pitchFamily="-111" charset="-128"/>
              </a:rPr>
              <a:t>?</a:t>
            </a:r>
            <a:endParaRPr lang="de-CH"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p:nvPr>
        </p:nvSpPr>
        <p:spPr/>
        <p:txBody>
          <a:bodyPr/>
          <a:lstStyle/>
          <a:p>
            <a:pPr eaLnBrk="1" hangingPunct="1"/>
            <a:r>
              <a:rPr lang="en-GB" dirty="0" smtClean="0">
                <a:ea typeface="ヒラギノ角ゴ Pro W3" pitchFamily="-111" charset="-128"/>
                <a:cs typeface="ヒラギノ角ゴ Pro W3" pitchFamily="-111" charset="-128"/>
              </a:rPr>
              <a:t>Targin®</a:t>
            </a:r>
            <a:endParaRPr lang="en-GB" dirty="0">
              <a:ea typeface="ヒラギノ角ゴ Pro W3" pitchFamily="-111" charset="-128"/>
              <a:cs typeface="ヒラギノ角ゴ Pro W3" pitchFamily="-111" charset="-128"/>
            </a:endParaRPr>
          </a:p>
        </p:txBody>
      </p:sp>
      <p:sp>
        <p:nvSpPr>
          <p:cNvPr id="38915" name="Inhaltsplatzhalter 2"/>
          <p:cNvSpPr>
            <a:spLocks noGrp="1"/>
          </p:cNvSpPr>
          <p:nvPr>
            <p:ph idx="1"/>
          </p:nvPr>
        </p:nvSpPr>
        <p:spPr>
          <a:xfrm>
            <a:off x="457200" y="1371600"/>
            <a:ext cx="8229600" cy="4754563"/>
          </a:xfrm>
        </p:spPr>
        <p:txBody>
          <a:bodyPr/>
          <a:lstStyle/>
          <a:p>
            <a:pPr eaLnBrk="1" hangingPunct="1">
              <a:buFontTx/>
              <a:buNone/>
            </a:pPr>
            <a:r>
              <a:rPr lang="en-GB" dirty="0" smtClean="0">
                <a:ea typeface="ヒラギノ角ゴ Pro W3" pitchFamily="-111" charset="-128"/>
                <a:cs typeface="ヒラギノ角ゴ Pro W3" pitchFamily="-111" charset="-128"/>
              </a:rPr>
              <a:t>Naloxone: </a:t>
            </a:r>
          </a:p>
          <a:p>
            <a:pPr eaLnBrk="1" hangingPunct="1"/>
            <a:r>
              <a:rPr lang="en-GB" sz="2800" dirty="0" smtClean="0">
                <a:ea typeface="ヒラギノ角ゴ Pro W3" pitchFamily="-111" charset="-128"/>
                <a:cs typeface="ヒラギノ角ゴ Pro W3" pitchFamily="-111" charset="-128"/>
              </a:rPr>
              <a:t>bioavailability &lt; 3%</a:t>
            </a:r>
          </a:p>
          <a:p>
            <a:pPr eaLnBrk="1" hangingPunct="1"/>
            <a:r>
              <a:rPr lang="en-GB" sz="2800" dirty="0" smtClean="0">
                <a:ea typeface="ヒラギノ角ゴ Pro W3" pitchFamily="-111" charset="-128"/>
                <a:cs typeface="ヒラギノ角ゴ Pro W3" pitchFamily="-111" charset="-128"/>
              </a:rPr>
              <a:t>Liver insufficiency and renal insufficiency: plasma levels of oxycodone and naloxone are both elevated, but the level of naloxone is more increasing</a:t>
            </a:r>
            <a:endParaRPr lang="en-GB" sz="2800"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pPr eaLnBrk="1" hangingPunct="1"/>
            <a:r>
              <a:rPr lang="en-GB" smtClean="0">
                <a:ea typeface="ヒラギノ角ゴ Pro W3" pitchFamily="-111" charset="-128"/>
                <a:cs typeface="ヒラギノ角ゴ Pro W3" pitchFamily="-111" charset="-128"/>
              </a:rPr>
              <a:t>Hydromorphone</a:t>
            </a:r>
            <a:endParaRPr lang="en-GB">
              <a:ea typeface="ヒラギノ角ゴ Pro W3" pitchFamily="-111" charset="-128"/>
              <a:cs typeface="ヒラギノ角ゴ Pro W3" pitchFamily="-111" charset="-128"/>
            </a:endParaRPr>
          </a:p>
        </p:txBody>
      </p:sp>
      <p:sp>
        <p:nvSpPr>
          <p:cNvPr id="39939" name="Inhaltsplatzhalter 2"/>
          <p:cNvSpPr>
            <a:spLocks noGrp="1"/>
          </p:cNvSpPr>
          <p:nvPr>
            <p:ph idx="1"/>
          </p:nvPr>
        </p:nvSpPr>
        <p:spPr/>
        <p:txBody>
          <a:bodyPr/>
          <a:lstStyle/>
          <a:p>
            <a:pPr eaLnBrk="1" hangingPunct="1"/>
            <a:r>
              <a:rPr lang="en-GB" dirty="0" smtClean="0">
                <a:ea typeface="ヒラギノ角ゴ Pro W3" pitchFamily="-111" charset="-128"/>
                <a:cs typeface="ヒラギノ角ゴ Pro W3" pitchFamily="-111" charset="-128"/>
              </a:rPr>
              <a:t>Palladon®</a:t>
            </a:r>
          </a:p>
          <a:p>
            <a:pPr eaLnBrk="1" hangingPunct="1"/>
            <a:r>
              <a:rPr lang="en-GB" dirty="0" smtClean="0">
                <a:ea typeface="ヒラギノ角ゴ Pro W3" pitchFamily="-111" charset="-128"/>
                <a:cs typeface="ヒラギノ角ゴ Pro W3" pitchFamily="-111" charset="-128"/>
              </a:rPr>
              <a:t>Palladon® retard</a:t>
            </a:r>
          </a:p>
          <a:p>
            <a:pPr eaLnBrk="1" hangingPunct="1"/>
            <a:r>
              <a:rPr lang="en-GB" dirty="0" smtClean="0">
                <a:ea typeface="ヒラギノ角ゴ Pro W3" pitchFamily="-111" charset="-128"/>
                <a:cs typeface="ヒラギノ角ゴ Pro W3" pitchFamily="-111" charset="-128"/>
              </a:rPr>
              <a:t>Jurnista®</a:t>
            </a:r>
          </a:p>
          <a:p>
            <a:pPr eaLnBrk="1" hangingPunct="1"/>
            <a:r>
              <a:rPr lang="en-GB" dirty="0" smtClean="0">
                <a:ea typeface="ヒラギノ角ゴ Pro W3" pitchFamily="-111" charset="-128"/>
                <a:cs typeface="ヒラギノ角ゴ Pro W3" pitchFamily="-111" charset="-128"/>
              </a:rPr>
              <a:t>Hydromorphoni hydrochloridum Streuli Tr</a:t>
            </a:r>
          </a:p>
          <a:p>
            <a:pPr eaLnBrk="1" hangingPunct="1"/>
            <a:r>
              <a:rPr lang="en-GB" dirty="0" smtClean="0">
                <a:ea typeface="ヒラギノ角ゴ Pro W3" pitchFamily="-111" charset="-128"/>
                <a:cs typeface="ヒラギノ角ゴ Pro W3" pitchFamily="-111" charset="-128"/>
              </a:rPr>
              <a:t>Palladon® Inject 	(nicht auf SL)</a:t>
            </a:r>
            <a:endParaRPr lang="en-GB"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dirty="0" smtClean="0"/>
              <a:t>Hydromorphone</a:t>
            </a:r>
            <a:endParaRPr lang="en-GB" sz="3600" dirty="0"/>
          </a:p>
        </p:txBody>
      </p:sp>
      <p:sp>
        <p:nvSpPr>
          <p:cNvPr id="40963" name="Rectangle 3"/>
          <p:cNvSpPr>
            <a:spLocks noGrp="1" noChangeArrowheads="1"/>
          </p:cNvSpPr>
          <p:nvPr>
            <p:ph type="body" idx="1"/>
          </p:nvPr>
        </p:nvSpPr>
        <p:spPr/>
        <p:txBody>
          <a:bodyPr/>
          <a:lstStyle/>
          <a:p>
            <a:r>
              <a:rPr lang="en-GB" sz="2800" dirty="0" smtClean="0">
                <a:ea typeface="Times" pitchFamily="-111" charset="0"/>
                <a:cs typeface="Times" pitchFamily="-111" charset="0"/>
              </a:rPr>
              <a:t>agonist( e.g. </a:t>
            </a:r>
            <a:r>
              <a:rPr lang="en-GB" sz="2800" dirty="0" smtClean="0">
                <a:ea typeface="Times" pitchFamily="-111" charset="0"/>
                <a:cs typeface="Times" pitchFamily="-111" charset="0"/>
                <a:sym typeface="Symbol" pitchFamily="-111" charset="2"/>
              </a:rPr>
              <a:t>-agonist)</a:t>
            </a:r>
            <a:r>
              <a:rPr lang="en-GB" sz="2800" dirty="0" smtClean="0">
                <a:ea typeface="Times" pitchFamily="-111" charset="0"/>
                <a:cs typeface="Times" pitchFamily="-111" charset="0"/>
              </a:rPr>
              <a:t>, semi-synthetic</a:t>
            </a:r>
          </a:p>
          <a:p>
            <a:r>
              <a:rPr lang="en-GB" sz="2800" dirty="0">
                <a:ea typeface="Times" pitchFamily="-111" charset="0"/>
                <a:cs typeface="Times" pitchFamily="-111" charset="0"/>
              </a:rPr>
              <a:t>v</a:t>
            </a:r>
            <a:r>
              <a:rPr lang="en-GB" sz="2800" dirty="0" smtClean="0">
                <a:ea typeface="Times" pitchFamily="-111" charset="0"/>
                <a:cs typeface="Times" pitchFamily="-111" charset="0"/>
              </a:rPr>
              <a:t>ery similar to morphine (similar in pharmacology)</a:t>
            </a:r>
          </a:p>
          <a:p>
            <a:r>
              <a:rPr lang="en-GB" sz="2800" dirty="0">
                <a:ea typeface="Times" pitchFamily="-111" charset="0"/>
                <a:cs typeface="Times" pitchFamily="-111" charset="0"/>
              </a:rPr>
              <a:t>e</a:t>
            </a:r>
            <a:r>
              <a:rPr lang="en-GB" sz="2800" dirty="0" smtClean="0">
                <a:ea typeface="Times" pitchFamily="-111" charset="0"/>
                <a:cs typeface="Times" pitchFamily="-111" charset="0"/>
              </a:rPr>
              <a:t>quivalent dosage 1 : 5-7,5x to morphine oral  </a:t>
            </a:r>
            <a:br>
              <a:rPr lang="en-GB" sz="2800" dirty="0" smtClean="0">
                <a:ea typeface="Times" pitchFamily="-111" charset="0"/>
                <a:cs typeface="Times" pitchFamily="-111" charset="0"/>
              </a:rPr>
            </a:br>
            <a:r>
              <a:rPr lang="en-GB" sz="2800" dirty="0" smtClean="0">
                <a:ea typeface="Times" pitchFamily="-111" charset="0"/>
                <a:cs typeface="Times" pitchFamily="-111" charset="0"/>
              </a:rPr>
              <a:t>oral : sc = 2 : 1 / oral : iv = 3 : 1 </a:t>
            </a:r>
          </a:p>
          <a:p>
            <a:r>
              <a:rPr lang="en-GB" sz="2800" dirty="0" smtClean="0">
                <a:ea typeface="Times" pitchFamily="-111" charset="0"/>
                <a:cs typeface="Times" pitchFamily="-111" charset="0"/>
              </a:rPr>
              <a:t>bioavailability 17 – 62% </a:t>
            </a:r>
          </a:p>
          <a:p>
            <a:r>
              <a:rPr lang="en-GB" sz="2800" dirty="0" smtClean="0">
                <a:ea typeface="Times" pitchFamily="-111" charset="0"/>
                <a:cs typeface="Times" pitchFamily="-111" charset="0"/>
              </a:rPr>
              <a:t>subcutaneous possible</a:t>
            </a:r>
          </a:p>
          <a:p>
            <a:r>
              <a:rPr lang="en-GB" sz="2800" dirty="0">
                <a:ea typeface="Times" pitchFamily="-111" charset="0"/>
                <a:cs typeface="Times" pitchFamily="-111" charset="0"/>
              </a:rPr>
              <a:t>p</a:t>
            </a:r>
            <a:r>
              <a:rPr lang="en-GB" sz="2800" dirty="0" smtClean="0">
                <a:ea typeface="Times" pitchFamily="-111" charset="0"/>
                <a:cs typeface="Times" pitchFamily="-111" charset="0"/>
              </a:rPr>
              <a:t>atients medium renal insufficiency possible</a:t>
            </a:r>
            <a:endParaRPr lang="en-GB" sz="2800" dirty="0">
              <a:ea typeface="Times" pitchFamily="-111" charset="0"/>
              <a:cs typeface="Times" pitchFamily="-111" charset="0"/>
            </a:endParaRP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r>
              <a:rPr lang="en-GB" dirty="0" smtClean="0"/>
              <a:t>Methadone</a:t>
            </a:r>
            <a:br>
              <a:rPr lang="en-GB" dirty="0" smtClean="0"/>
            </a:br>
            <a:r>
              <a:rPr lang="en-GB" dirty="0" smtClean="0"/>
              <a:t>Methadon Streule ®, Ketalgin ®</a:t>
            </a:r>
            <a:endParaRPr lang="en-GB" dirty="0"/>
          </a:p>
        </p:txBody>
      </p:sp>
      <p:sp>
        <p:nvSpPr>
          <p:cNvPr id="44035" name="Rectangle 3"/>
          <p:cNvSpPr>
            <a:spLocks noGrp="1" noChangeArrowheads="1"/>
          </p:cNvSpPr>
          <p:nvPr>
            <p:ph type="body" idx="1"/>
          </p:nvPr>
        </p:nvSpPr>
        <p:spPr/>
        <p:txBody>
          <a:bodyPr>
            <a:normAutofit/>
          </a:bodyPr>
          <a:lstStyle/>
          <a:p>
            <a:r>
              <a:rPr lang="en-GB" sz="2400" dirty="0" smtClean="0">
                <a:ea typeface="Times" pitchFamily="-111" charset="0"/>
                <a:cs typeface="Times" pitchFamily="-111" charset="0"/>
              </a:rPr>
              <a:t>agonist (e.g. </a:t>
            </a:r>
            <a:r>
              <a:rPr lang="en-GB" sz="2400" dirty="0" smtClean="0">
                <a:ea typeface="Times" pitchFamily="-111" charset="0"/>
                <a:cs typeface="Times" pitchFamily="-111" charset="0"/>
                <a:sym typeface="Symbol" pitchFamily="-111" charset="2"/>
              </a:rPr>
              <a:t>-agonist</a:t>
            </a:r>
            <a:r>
              <a:rPr lang="en-GB" sz="2400" dirty="0" smtClean="0">
                <a:ea typeface="Times" pitchFamily="-111" charset="0"/>
                <a:cs typeface="Times" pitchFamily="-111" charset="0"/>
              </a:rPr>
              <a:t>)</a:t>
            </a:r>
          </a:p>
          <a:p>
            <a:r>
              <a:rPr lang="en-GB" sz="2400" dirty="0" smtClean="0">
                <a:ea typeface="Times" pitchFamily="-111" charset="0"/>
                <a:cs typeface="Times" pitchFamily="-111" charset="0"/>
              </a:rPr>
              <a:t>+ NMDA-antagonist, MAO-inhibitor</a:t>
            </a:r>
          </a:p>
          <a:p>
            <a:r>
              <a:rPr lang="en-GB" sz="2400" dirty="0">
                <a:ea typeface="Times" pitchFamily="-111" charset="0"/>
                <a:cs typeface="Times" pitchFamily="-111" charset="0"/>
              </a:rPr>
              <a:t>n</a:t>
            </a:r>
            <a:r>
              <a:rPr lang="en-GB" sz="2400" dirty="0" smtClean="0">
                <a:ea typeface="Times" pitchFamily="-111" charset="0"/>
                <a:cs typeface="Times" pitchFamily="-111" charset="0"/>
              </a:rPr>
              <a:t>o problem for patients with renal insufficiency</a:t>
            </a:r>
          </a:p>
          <a:p>
            <a:r>
              <a:rPr lang="en-GB" sz="2400" dirty="0">
                <a:ea typeface="Times" pitchFamily="-111" charset="0"/>
                <a:cs typeface="Times" pitchFamily="-111" charset="0"/>
              </a:rPr>
              <a:t>e</a:t>
            </a:r>
            <a:r>
              <a:rPr lang="en-GB" sz="2400" dirty="0" smtClean="0">
                <a:ea typeface="Times" pitchFamily="-111" charset="0"/>
                <a:cs typeface="Times" pitchFamily="-111" charset="0"/>
              </a:rPr>
              <a:t>quivalent dosage 3 – 10 x morphine oral</a:t>
            </a:r>
          </a:p>
          <a:p>
            <a:r>
              <a:rPr lang="en-GB" sz="2400" dirty="0" smtClean="0">
                <a:ea typeface="Times" pitchFamily="-111" charset="0"/>
                <a:cs typeface="Times" pitchFamily="-111" charset="0"/>
              </a:rPr>
              <a:t> high bioavailability (</a:t>
            </a:r>
            <a:r>
              <a:rPr lang="en-GB" sz="2400" dirty="0" smtClean="0">
                <a:ea typeface="Times" pitchFamily="-111" charset="0"/>
                <a:cs typeface="Times" pitchFamily="-111" charset="0"/>
                <a:sym typeface="Symbol" pitchFamily="-111" charset="2"/>
              </a:rPr>
              <a:t></a:t>
            </a:r>
            <a:r>
              <a:rPr lang="en-GB" sz="2400" dirty="0" smtClean="0">
                <a:ea typeface="Times" pitchFamily="-111" charset="0"/>
                <a:cs typeface="Times" pitchFamily="-111" charset="0"/>
              </a:rPr>
              <a:t>80%)</a:t>
            </a:r>
          </a:p>
          <a:p>
            <a:r>
              <a:rPr lang="en-GB" sz="2400" dirty="0" smtClean="0">
                <a:ea typeface="Times" pitchFamily="-111" charset="0"/>
                <a:cs typeface="Times" pitchFamily="-111" charset="0"/>
              </a:rPr>
              <a:t>dosage oral = subcutaneous = intravenous</a:t>
            </a:r>
          </a:p>
          <a:p>
            <a:r>
              <a:rPr lang="en-GB" sz="2400" dirty="0">
                <a:ea typeface="Times" pitchFamily="-111" charset="0"/>
                <a:cs typeface="Times" pitchFamily="-111" charset="0"/>
              </a:rPr>
              <a:t>r</a:t>
            </a:r>
            <a:r>
              <a:rPr lang="en-GB" sz="2400" dirty="0" smtClean="0">
                <a:ea typeface="Times" pitchFamily="-111" charset="0"/>
                <a:cs typeface="Times" pitchFamily="-111" charset="0"/>
              </a:rPr>
              <a:t>escue medication: methadone, but only 3 times / day, alternatively morphine</a:t>
            </a:r>
          </a:p>
          <a:p>
            <a:r>
              <a:rPr lang="en-GB" sz="2400" dirty="0">
                <a:ea typeface="Times" pitchFamily="-111" charset="0"/>
                <a:cs typeface="Times" pitchFamily="-111" charset="0"/>
              </a:rPr>
              <a:t>d</a:t>
            </a:r>
            <a:r>
              <a:rPr lang="en-GB" sz="2400" dirty="0" smtClean="0">
                <a:ea typeface="Times" pitchFamily="-111" charset="0"/>
                <a:cs typeface="Times" pitchFamily="-111" charset="0"/>
              </a:rPr>
              <a:t>anger of accumulation because of long HWZ</a:t>
            </a:r>
          </a:p>
          <a:p>
            <a:r>
              <a:rPr lang="en-GB" sz="2400" dirty="0" smtClean="0">
                <a:ea typeface="Times" pitchFamily="-111" charset="0"/>
                <a:cs typeface="Times" pitchFamily="-111" charset="0"/>
              </a:rPr>
              <a:t>cheap</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el 1"/>
          <p:cNvSpPr>
            <a:spLocks noGrp="1"/>
          </p:cNvSpPr>
          <p:nvPr>
            <p:ph type="title"/>
          </p:nvPr>
        </p:nvSpPr>
        <p:spPr/>
        <p:txBody>
          <a:bodyPr/>
          <a:lstStyle/>
          <a:p>
            <a:r>
              <a:rPr lang="en-GB" dirty="0" smtClean="0">
                <a:ea typeface="ヒラギノ角ゴ Pro W3" pitchFamily="-111" charset="-128"/>
                <a:cs typeface="ヒラギノ角ゴ Pro W3" pitchFamily="-111" charset="-128"/>
              </a:rPr>
              <a:t>Take home messages</a:t>
            </a:r>
            <a:endParaRPr lang="en-GB" dirty="0">
              <a:ea typeface="ヒラギノ角ゴ Pro W3" pitchFamily="-111" charset="-128"/>
              <a:cs typeface="ヒラギノ角ゴ Pro W3" pitchFamily="-111" charset="-128"/>
            </a:endParaRPr>
          </a:p>
        </p:txBody>
      </p:sp>
      <p:sp>
        <p:nvSpPr>
          <p:cNvPr id="48131" name="Inhaltsplatzhalter 2"/>
          <p:cNvSpPr>
            <a:spLocks noGrp="1"/>
          </p:cNvSpPr>
          <p:nvPr>
            <p:ph idx="1"/>
          </p:nvPr>
        </p:nvSpPr>
        <p:spPr/>
        <p:txBody>
          <a:bodyPr/>
          <a:lstStyle/>
          <a:p>
            <a:r>
              <a:rPr lang="en-GB" dirty="0" smtClean="0">
                <a:ea typeface="ヒラギノ角ゴ Pro W3" pitchFamily="-111" charset="-128"/>
                <a:cs typeface="ヒラギノ角ゴ Pro W3" pitchFamily="-111" charset="-128"/>
              </a:rPr>
              <a:t>Be clear of the goal of your therapy</a:t>
            </a:r>
          </a:p>
          <a:p>
            <a:r>
              <a:rPr lang="en-GB" dirty="0" smtClean="0">
                <a:ea typeface="ヒラギノ角ゴ Pro W3" pitchFamily="-111" charset="-128"/>
                <a:cs typeface="ヒラギノ角ゴ Pro W3" pitchFamily="-111" charset="-128"/>
              </a:rPr>
              <a:t>Differentiate nociceptive an neuropathic pain</a:t>
            </a:r>
          </a:p>
          <a:p>
            <a:r>
              <a:rPr lang="en-GB" dirty="0" smtClean="0">
                <a:ea typeface="ヒラギノ角ゴ Pro W3" pitchFamily="-111" charset="-128"/>
                <a:cs typeface="ヒラギノ角ゴ Pro W3" pitchFamily="-111" charset="-128"/>
              </a:rPr>
              <a:t>Know the WHO ladder</a:t>
            </a:r>
          </a:p>
          <a:p>
            <a:r>
              <a:rPr lang="en-GB" dirty="0" smtClean="0">
                <a:ea typeface="ヒラギノ角ゴ Pro W3" pitchFamily="-111" charset="-128"/>
                <a:cs typeface="ヒラギノ角ゴ Pro W3" pitchFamily="-111" charset="-128"/>
              </a:rPr>
              <a:t>Be confident with step I analgesics</a:t>
            </a:r>
          </a:p>
          <a:p>
            <a:r>
              <a:rPr lang="en-GB" dirty="0" smtClean="0">
                <a:ea typeface="ヒラギノ角ゴ Pro W3" pitchFamily="-111" charset="-128"/>
                <a:cs typeface="ヒラギノ角ゴ Pro W3" pitchFamily="-111" charset="-128"/>
              </a:rPr>
              <a:t>Know how to begin opioid therapy</a:t>
            </a:r>
          </a:p>
          <a:p>
            <a:r>
              <a:rPr lang="en-GB" dirty="0" smtClean="0">
                <a:ea typeface="ヒラギノ角ゴ Pro W3" pitchFamily="-111" charset="-128"/>
                <a:cs typeface="ヒラギノ角ゴ Pro W3" pitchFamily="-111" charset="-128"/>
              </a:rPr>
              <a:t>Prescribe the correct rescue dose</a:t>
            </a:r>
          </a:p>
          <a:p>
            <a:r>
              <a:rPr lang="en-GB" dirty="0" smtClean="0">
                <a:ea typeface="ヒラギノ角ゴ Pro W3" pitchFamily="-111" charset="-128"/>
                <a:cs typeface="ヒラギノ角ゴ Pro W3" pitchFamily="-111" charset="-128"/>
              </a:rPr>
              <a:t>Know essential co-Analgesics</a:t>
            </a:r>
            <a:endParaRPr lang="en-GB" dirty="0">
              <a:ea typeface="ヒラギノ角ゴ Pro W3" pitchFamily="-111" charset="-128"/>
              <a:cs typeface="ヒラギノ角ゴ Pro W3" pitchFamily="-111" charset="-128"/>
            </a:endParaRP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en-GB" dirty="0" smtClean="0"/>
              <a:t>Patient with difficult pain</a:t>
            </a:r>
            <a:endParaRPr lang="en-GB" dirty="0"/>
          </a:p>
        </p:txBody>
      </p:sp>
      <p:sp>
        <p:nvSpPr>
          <p:cNvPr id="5" name="Textplatzhalter 4"/>
          <p:cNvSpPr>
            <a:spLocks noGrp="1"/>
          </p:cNvSpPr>
          <p:nvPr>
            <p:ph type="body" idx="1"/>
          </p:nvPr>
        </p:nvSpPr>
        <p:spPr/>
        <p:txBody>
          <a:bodyPr/>
          <a:lstStyle/>
          <a:p>
            <a:endParaRPr lang="de-CH"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338667" y="457200"/>
            <a:ext cx="8466667" cy="1689100"/>
          </a:xfrm>
          <a:prstGeom prst="rect">
            <a:avLst/>
          </a:prstGeom>
          <a:noFill/>
          <a:ln w="9525">
            <a:noFill/>
            <a:miter lim="800000"/>
            <a:headEnd/>
            <a:tailEnd/>
          </a:ln>
          <a:effectLst/>
        </p:spPr>
        <p:txBody>
          <a:bodyPr lIns="0" tIns="0" rIns="0" bIns="0">
            <a:prstTxWarp prst="textNoShape">
              <a:avLst/>
            </a:prstTxWarp>
          </a:bodyPr>
          <a:lstStyle/>
          <a:p>
            <a:pPr algn="ctr"/>
            <a:r>
              <a:rPr lang="en-GB" sz="4000" dirty="0" smtClean="0"/>
              <a:t>patients with cancer </a:t>
            </a:r>
            <a:r>
              <a:rPr lang="en-GB" sz="3200" dirty="0" smtClean="0"/>
              <a:t>(T3 und T4) </a:t>
            </a:r>
            <a:r>
              <a:rPr lang="en-GB" sz="4000" dirty="0" smtClean="0"/>
              <a:t/>
            </a:r>
            <a:br>
              <a:rPr lang="en-GB" sz="4000" dirty="0" smtClean="0"/>
            </a:br>
            <a:r>
              <a:rPr lang="en-GB" sz="2000" dirty="0" err="1" smtClean="0"/>
              <a:t>Grönd</a:t>
            </a:r>
            <a:r>
              <a:rPr lang="en-GB" sz="2000" dirty="0" smtClean="0"/>
              <a:t> S (1996) Pain 64: 107-114</a:t>
            </a:r>
            <a:r>
              <a:rPr lang="en-GB" sz="3200" baseline="30000" dirty="0" smtClean="0"/>
              <a:t> </a:t>
            </a:r>
            <a:r>
              <a:rPr lang="en-GB" sz="3200" baseline="30000" dirty="0" smtClean="0">
                <a:solidFill>
                  <a:schemeClr val="bg1"/>
                </a:solidFill>
              </a:rPr>
              <a:t>)</a:t>
            </a:r>
            <a:endParaRPr lang="en-GB" sz="3200" b="1" baseline="30000" dirty="0">
              <a:solidFill>
                <a:srgbClr val="FFFF00"/>
              </a:solidFill>
            </a:endParaRPr>
          </a:p>
        </p:txBody>
      </p:sp>
      <p:sp>
        <p:nvSpPr>
          <p:cNvPr id="18441" name="Text Box 9"/>
          <p:cNvSpPr txBox="1">
            <a:spLocks noChangeArrowheads="1"/>
          </p:cNvSpPr>
          <p:nvPr/>
        </p:nvSpPr>
        <p:spPr bwMode="auto">
          <a:xfrm>
            <a:off x="745067" y="6267450"/>
            <a:ext cx="7450667" cy="488950"/>
          </a:xfrm>
          <a:prstGeom prst="rect">
            <a:avLst/>
          </a:prstGeom>
          <a:noFill/>
          <a:ln w="9525">
            <a:noFill/>
            <a:miter lim="800000"/>
            <a:headEnd/>
            <a:tailEnd/>
          </a:ln>
          <a:effectLst/>
        </p:spPr>
        <p:txBody>
          <a:bodyPr lIns="0">
            <a:prstTxWarp prst="textNoShape">
              <a:avLst/>
            </a:prstTxWarp>
          </a:bodyPr>
          <a:lstStyle/>
          <a:p>
            <a:r>
              <a:rPr lang="de-DE" sz="1300">
                <a:solidFill>
                  <a:schemeClr val="bg1"/>
                </a:solidFill>
              </a:rPr>
              <a:t>* TNM-Klassifizierung: Ursprungstumor, Befall regionaler Lymphknoten, Metastasen</a:t>
            </a:r>
          </a:p>
        </p:txBody>
      </p:sp>
      <p:sp>
        <p:nvSpPr>
          <p:cNvPr id="18444" name="Rectangle 12"/>
          <p:cNvSpPr>
            <a:spLocks noChangeArrowheads="1"/>
          </p:cNvSpPr>
          <p:nvPr/>
        </p:nvSpPr>
        <p:spPr bwMode="auto">
          <a:xfrm>
            <a:off x="880534" y="2146300"/>
            <a:ext cx="7382933" cy="4102100"/>
          </a:xfrm>
          <a:prstGeom prst="rect">
            <a:avLst/>
          </a:prstGeom>
          <a:solidFill>
            <a:srgbClr val="00488F"/>
          </a:solidFill>
          <a:ln w="15875">
            <a:solidFill>
              <a:schemeClr val="bg1"/>
            </a:solidFill>
            <a:miter lim="800000"/>
            <a:headEnd/>
            <a:tailEnd/>
          </a:ln>
          <a:effectLst/>
        </p:spPr>
        <p:txBody>
          <a:bodyPr wrap="none" anchor="ctr">
            <a:prstTxWarp prst="textNoShape">
              <a:avLst/>
            </a:prstTxWarp>
          </a:bodyPr>
          <a:lstStyle/>
          <a:p>
            <a:endParaRPr lang="de-DE"/>
          </a:p>
        </p:txBody>
      </p:sp>
      <p:sp>
        <p:nvSpPr>
          <p:cNvPr id="18446" name="Rectangle 14"/>
          <p:cNvSpPr>
            <a:spLocks noChangeArrowheads="1"/>
          </p:cNvSpPr>
          <p:nvPr/>
        </p:nvSpPr>
        <p:spPr bwMode="auto">
          <a:xfrm>
            <a:off x="1591733" y="3048000"/>
            <a:ext cx="609600" cy="2184400"/>
          </a:xfrm>
          <a:prstGeom prst="rect">
            <a:avLst/>
          </a:prstGeom>
          <a:solidFill>
            <a:srgbClr val="CC3399"/>
          </a:solidFill>
          <a:ln w="9525">
            <a:noFill/>
            <a:miter lim="800000"/>
            <a:headEnd/>
            <a:tailEnd/>
          </a:ln>
          <a:effectLst/>
        </p:spPr>
        <p:txBody>
          <a:bodyPr wrap="none" anchor="ctr">
            <a:prstTxWarp prst="textNoShape">
              <a:avLst/>
            </a:prstTxWarp>
          </a:bodyPr>
          <a:lstStyle/>
          <a:p>
            <a:endParaRPr lang="de-DE"/>
          </a:p>
        </p:txBody>
      </p:sp>
      <p:sp>
        <p:nvSpPr>
          <p:cNvPr id="18447" name="Rectangle 15"/>
          <p:cNvSpPr>
            <a:spLocks noChangeArrowheads="1"/>
          </p:cNvSpPr>
          <p:nvPr/>
        </p:nvSpPr>
        <p:spPr bwMode="auto">
          <a:xfrm>
            <a:off x="2432756" y="3060700"/>
            <a:ext cx="609600" cy="2171700"/>
          </a:xfrm>
          <a:prstGeom prst="rect">
            <a:avLst/>
          </a:prstGeom>
          <a:solidFill>
            <a:srgbClr val="FF3399"/>
          </a:solidFill>
          <a:ln w="9525">
            <a:noFill/>
            <a:miter lim="800000"/>
            <a:headEnd/>
            <a:tailEnd/>
          </a:ln>
          <a:effectLst/>
        </p:spPr>
        <p:txBody>
          <a:bodyPr wrap="none" anchor="ctr">
            <a:prstTxWarp prst="textNoShape">
              <a:avLst/>
            </a:prstTxWarp>
          </a:bodyPr>
          <a:lstStyle/>
          <a:p>
            <a:endParaRPr lang="de-DE"/>
          </a:p>
        </p:txBody>
      </p:sp>
      <p:sp>
        <p:nvSpPr>
          <p:cNvPr id="18448" name="Rectangle 16"/>
          <p:cNvSpPr>
            <a:spLocks noChangeArrowheads="1"/>
          </p:cNvSpPr>
          <p:nvPr/>
        </p:nvSpPr>
        <p:spPr bwMode="auto">
          <a:xfrm>
            <a:off x="3275189" y="3187700"/>
            <a:ext cx="609600" cy="2044700"/>
          </a:xfrm>
          <a:prstGeom prst="rect">
            <a:avLst/>
          </a:prstGeom>
          <a:solidFill>
            <a:srgbClr val="FF6699"/>
          </a:solidFill>
          <a:ln w="9525">
            <a:noFill/>
            <a:miter lim="800000"/>
            <a:headEnd/>
            <a:tailEnd/>
          </a:ln>
          <a:effectLst/>
        </p:spPr>
        <p:txBody>
          <a:bodyPr wrap="none" anchor="ctr">
            <a:prstTxWarp prst="textNoShape">
              <a:avLst/>
            </a:prstTxWarp>
          </a:bodyPr>
          <a:lstStyle/>
          <a:p>
            <a:endParaRPr lang="de-DE"/>
          </a:p>
        </p:txBody>
      </p:sp>
      <p:sp>
        <p:nvSpPr>
          <p:cNvPr id="18449" name="Rectangle 17"/>
          <p:cNvSpPr>
            <a:spLocks noChangeArrowheads="1"/>
          </p:cNvSpPr>
          <p:nvPr/>
        </p:nvSpPr>
        <p:spPr bwMode="auto">
          <a:xfrm>
            <a:off x="4116212" y="2895600"/>
            <a:ext cx="609600" cy="2336800"/>
          </a:xfrm>
          <a:prstGeom prst="rect">
            <a:avLst/>
          </a:prstGeom>
          <a:solidFill>
            <a:srgbClr val="FF9999"/>
          </a:solidFill>
          <a:ln w="9525">
            <a:noFill/>
            <a:miter lim="800000"/>
            <a:headEnd/>
            <a:tailEnd/>
          </a:ln>
          <a:effectLst/>
        </p:spPr>
        <p:txBody>
          <a:bodyPr wrap="none" anchor="ctr">
            <a:prstTxWarp prst="textNoShape">
              <a:avLst/>
            </a:prstTxWarp>
          </a:bodyPr>
          <a:lstStyle/>
          <a:p>
            <a:endParaRPr lang="de-DE"/>
          </a:p>
        </p:txBody>
      </p:sp>
      <p:sp>
        <p:nvSpPr>
          <p:cNvPr id="18450" name="Rectangle 18"/>
          <p:cNvSpPr>
            <a:spLocks noChangeArrowheads="1"/>
          </p:cNvSpPr>
          <p:nvPr/>
        </p:nvSpPr>
        <p:spPr bwMode="auto">
          <a:xfrm>
            <a:off x="4958644" y="3149600"/>
            <a:ext cx="609600" cy="2082800"/>
          </a:xfrm>
          <a:prstGeom prst="rect">
            <a:avLst/>
          </a:prstGeom>
          <a:solidFill>
            <a:srgbClr val="FFCC99"/>
          </a:solidFill>
          <a:ln w="9525">
            <a:noFill/>
            <a:miter lim="800000"/>
            <a:headEnd/>
            <a:tailEnd/>
          </a:ln>
          <a:effectLst/>
        </p:spPr>
        <p:txBody>
          <a:bodyPr wrap="none" anchor="ctr">
            <a:prstTxWarp prst="textNoShape">
              <a:avLst/>
            </a:prstTxWarp>
          </a:bodyPr>
          <a:lstStyle/>
          <a:p>
            <a:endParaRPr lang="de-DE"/>
          </a:p>
        </p:txBody>
      </p:sp>
      <p:sp>
        <p:nvSpPr>
          <p:cNvPr id="18451" name="Rectangle 19"/>
          <p:cNvSpPr>
            <a:spLocks noChangeArrowheads="1"/>
          </p:cNvSpPr>
          <p:nvPr/>
        </p:nvSpPr>
        <p:spPr bwMode="auto">
          <a:xfrm>
            <a:off x="5799667" y="4305300"/>
            <a:ext cx="609600" cy="927100"/>
          </a:xfrm>
          <a:prstGeom prst="rect">
            <a:avLst/>
          </a:prstGeom>
          <a:solidFill>
            <a:srgbClr val="FFFF99"/>
          </a:solidFill>
          <a:ln w="9525">
            <a:noFill/>
            <a:miter lim="800000"/>
            <a:headEnd/>
            <a:tailEnd/>
          </a:ln>
          <a:effectLst/>
        </p:spPr>
        <p:txBody>
          <a:bodyPr wrap="none" anchor="ctr">
            <a:prstTxWarp prst="textNoShape">
              <a:avLst/>
            </a:prstTxWarp>
          </a:bodyPr>
          <a:lstStyle/>
          <a:p>
            <a:endParaRPr lang="de-DE"/>
          </a:p>
        </p:txBody>
      </p:sp>
      <p:sp>
        <p:nvSpPr>
          <p:cNvPr id="18452" name="Rectangle 20"/>
          <p:cNvSpPr>
            <a:spLocks noChangeArrowheads="1"/>
          </p:cNvSpPr>
          <p:nvPr/>
        </p:nvSpPr>
        <p:spPr bwMode="auto">
          <a:xfrm>
            <a:off x="6642100" y="3568700"/>
            <a:ext cx="609600" cy="1663700"/>
          </a:xfrm>
          <a:prstGeom prst="rect">
            <a:avLst/>
          </a:prstGeom>
          <a:solidFill>
            <a:srgbClr val="CCFF66"/>
          </a:solidFill>
          <a:ln w="9525">
            <a:noFill/>
            <a:miter lim="800000"/>
            <a:headEnd/>
            <a:tailEnd/>
          </a:ln>
          <a:effectLst/>
        </p:spPr>
        <p:txBody>
          <a:bodyPr wrap="none" anchor="ctr">
            <a:prstTxWarp prst="textNoShape">
              <a:avLst/>
            </a:prstTxWarp>
          </a:bodyPr>
          <a:lstStyle/>
          <a:p>
            <a:endParaRPr lang="de-DE"/>
          </a:p>
        </p:txBody>
      </p:sp>
      <p:sp>
        <p:nvSpPr>
          <p:cNvPr id="18453" name="Rectangle 21"/>
          <p:cNvSpPr>
            <a:spLocks noChangeArrowheads="1"/>
          </p:cNvSpPr>
          <p:nvPr/>
        </p:nvSpPr>
        <p:spPr bwMode="auto">
          <a:xfrm>
            <a:off x="7484533" y="3556000"/>
            <a:ext cx="609600" cy="1676400"/>
          </a:xfrm>
          <a:prstGeom prst="rect">
            <a:avLst/>
          </a:prstGeom>
          <a:solidFill>
            <a:srgbClr val="99FF33"/>
          </a:solidFill>
          <a:ln w="9525">
            <a:noFill/>
            <a:miter lim="800000"/>
            <a:headEnd/>
            <a:tailEnd/>
          </a:ln>
          <a:effectLst/>
        </p:spPr>
        <p:txBody>
          <a:bodyPr wrap="none" anchor="ctr">
            <a:prstTxWarp prst="textNoShape">
              <a:avLst/>
            </a:prstTxWarp>
          </a:bodyPr>
          <a:lstStyle/>
          <a:p>
            <a:endParaRPr lang="de-DE"/>
          </a:p>
        </p:txBody>
      </p:sp>
      <p:sp>
        <p:nvSpPr>
          <p:cNvPr id="18454" name="Line 22"/>
          <p:cNvSpPr>
            <a:spLocks noChangeShapeType="1"/>
          </p:cNvSpPr>
          <p:nvPr/>
        </p:nvSpPr>
        <p:spPr bwMode="auto">
          <a:xfrm>
            <a:off x="1286934" y="5232400"/>
            <a:ext cx="6976533"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18456" name="Line 24"/>
          <p:cNvSpPr>
            <a:spLocks noChangeShapeType="1"/>
          </p:cNvSpPr>
          <p:nvPr/>
        </p:nvSpPr>
        <p:spPr bwMode="auto">
          <a:xfrm>
            <a:off x="1286933" y="4641850"/>
            <a:ext cx="135467"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18457" name="Line 25"/>
          <p:cNvSpPr>
            <a:spLocks noChangeShapeType="1"/>
          </p:cNvSpPr>
          <p:nvPr/>
        </p:nvSpPr>
        <p:spPr bwMode="auto">
          <a:xfrm>
            <a:off x="1286933" y="4057650"/>
            <a:ext cx="135467"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18458" name="Line 26"/>
          <p:cNvSpPr>
            <a:spLocks noChangeShapeType="1"/>
          </p:cNvSpPr>
          <p:nvPr/>
        </p:nvSpPr>
        <p:spPr bwMode="auto">
          <a:xfrm>
            <a:off x="1286933" y="3479800"/>
            <a:ext cx="135467"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18459" name="Line 27"/>
          <p:cNvSpPr>
            <a:spLocks noChangeShapeType="1"/>
          </p:cNvSpPr>
          <p:nvPr/>
        </p:nvSpPr>
        <p:spPr bwMode="auto">
          <a:xfrm>
            <a:off x="1286933" y="2882900"/>
            <a:ext cx="135467"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18460" name="Line 28"/>
          <p:cNvSpPr>
            <a:spLocks noChangeShapeType="1"/>
          </p:cNvSpPr>
          <p:nvPr/>
        </p:nvSpPr>
        <p:spPr bwMode="auto">
          <a:xfrm>
            <a:off x="1286933" y="2298700"/>
            <a:ext cx="135467" cy="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18461" name="Line 29"/>
          <p:cNvSpPr>
            <a:spLocks noChangeShapeType="1"/>
          </p:cNvSpPr>
          <p:nvPr/>
        </p:nvSpPr>
        <p:spPr bwMode="auto">
          <a:xfrm flipV="1">
            <a:off x="1422400" y="2298700"/>
            <a:ext cx="0" cy="2933700"/>
          </a:xfrm>
          <a:prstGeom prst="line">
            <a:avLst/>
          </a:prstGeom>
          <a:noFill/>
          <a:ln w="12700">
            <a:solidFill>
              <a:schemeClr val="bg1"/>
            </a:solidFill>
            <a:round/>
            <a:headEnd/>
            <a:tailEnd/>
          </a:ln>
          <a:effectLst/>
        </p:spPr>
        <p:txBody>
          <a:bodyPr wrap="none" anchor="ctr">
            <a:prstTxWarp prst="textNoShape">
              <a:avLst/>
            </a:prstTxWarp>
          </a:bodyPr>
          <a:lstStyle/>
          <a:p>
            <a:endParaRPr lang="de-DE"/>
          </a:p>
        </p:txBody>
      </p:sp>
      <p:sp>
        <p:nvSpPr>
          <p:cNvPr id="18462" name="Text Box 30"/>
          <p:cNvSpPr txBox="1">
            <a:spLocks noChangeArrowheads="1"/>
          </p:cNvSpPr>
          <p:nvPr/>
        </p:nvSpPr>
        <p:spPr bwMode="auto">
          <a:xfrm>
            <a:off x="745067" y="1955800"/>
            <a:ext cx="541867" cy="3580724"/>
          </a:xfrm>
          <a:prstGeom prst="rect">
            <a:avLst/>
          </a:prstGeom>
          <a:noFill/>
          <a:ln w="9525">
            <a:noFill/>
            <a:miter lim="800000"/>
            <a:headEnd/>
            <a:tailEnd/>
          </a:ln>
          <a:effectLst/>
        </p:spPr>
        <p:txBody>
          <a:bodyPr>
            <a:prstTxWarp prst="textNoShape">
              <a:avLst/>
            </a:prstTxWarp>
            <a:spAutoFit/>
          </a:bodyPr>
          <a:lstStyle/>
          <a:p>
            <a:pPr algn="r">
              <a:lnSpc>
                <a:spcPct val="225000"/>
              </a:lnSpc>
              <a:spcBef>
                <a:spcPct val="50000"/>
              </a:spcBef>
            </a:pPr>
            <a:r>
              <a:rPr lang="de-DE" sz="1400" b="1" i="1">
                <a:solidFill>
                  <a:schemeClr val="bg1"/>
                </a:solidFill>
              </a:rPr>
              <a:t>100</a:t>
            </a:r>
          </a:p>
          <a:p>
            <a:pPr algn="r">
              <a:lnSpc>
                <a:spcPct val="225000"/>
              </a:lnSpc>
              <a:spcBef>
                <a:spcPct val="50000"/>
              </a:spcBef>
            </a:pPr>
            <a:r>
              <a:rPr lang="de-DE" sz="1400" b="1" i="1">
                <a:solidFill>
                  <a:schemeClr val="bg1"/>
                </a:solidFill>
              </a:rPr>
              <a:t>80</a:t>
            </a:r>
          </a:p>
          <a:p>
            <a:pPr algn="r">
              <a:lnSpc>
                <a:spcPct val="225000"/>
              </a:lnSpc>
              <a:spcBef>
                <a:spcPct val="50000"/>
              </a:spcBef>
            </a:pPr>
            <a:r>
              <a:rPr lang="de-DE" sz="1400" b="1" i="1">
                <a:solidFill>
                  <a:schemeClr val="bg1"/>
                </a:solidFill>
              </a:rPr>
              <a:t>60</a:t>
            </a:r>
          </a:p>
          <a:p>
            <a:pPr algn="r">
              <a:lnSpc>
                <a:spcPct val="225000"/>
              </a:lnSpc>
              <a:spcBef>
                <a:spcPct val="50000"/>
              </a:spcBef>
            </a:pPr>
            <a:r>
              <a:rPr lang="de-DE" sz="1400" b="1" i="1">
                <a:solidFill>
                  <a:schemeClr val="bg1"/>
                </a:solidFill>
              </a:rPr>
              <a:t>40</a:t>
            </a:r>
          </a:p>
          <a:p>
            <a:pPr algn="r">
              <a:lnSpc>
                <a:spcPct val="225000"/>
              </a:lnSpc>
              <a:spcBef>
                <a:spcPct val="50000"/>
              </a:spcBef>
            </a:pPr>
            <a:r>
              <a:rPr lang="de-DE" sz="1400" b="1" i="1">
                <a:solidFill>
                  <a:schemeClr val="bg1"/>
                </a:solidFill>
              </a:rPr>
              <a:t>20</a:t>
            </a:r>
          </a:p>
          <a:p>
            <a:pPr algn="r">
              <a:lnSpc>
                <a:spcPct val="225000"/>
              </a:lnSpc>
              <a:spcBef>
                <a:spcPct val="50000"/>
              </a:spcBef>
            </a:pPr>
            <a:r>
              <a:rPr lang="de-DE" sz="1400" b="1" i="1">
                <a:solidFill>
                  <a:schemeClr val="bg1"/>
                </a:solidFill>
              </a:rPr>
              <a:t>0</a:t>
            </a:r>
          </a:p>
        </p:txBody>
      </p:sp>
      <p:sp>
        <p:nvSpPr>
          <p:cNvPr id="18463" name="Text Box 31"/>
          <p:cNvSpPr txBox="1">
            <a:spLocks noChangeArrowheads="1"/>
          </p:cNvSpPr>
          <p:nvPr/>
        </p:nvSpPr>
        <p:spPr bwMode="auto">
          <a:xfrm>
            <a:off x="1591733" y="2616200"/>
            <a:ext cx="609600"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75</a:t>
            </a:r>
          </a:p>
        </p:txBody>
      </p:sp>
      <p:sp>
        <p:nvSpPr>
          <p:cNvPr id="18464" name="Text Box 32"/>
          <p:cNvSpPr txBox="1">
            <a:spLocks noChangeArrowheads="1"/>
          </p:cNvSpPr>
          <p:nvPr/>
        </p:nvSpPr>
        <p:spPr bwMode="auto">
          <a:xfrm>
            <a:off x="1501422" y="2260600"/>
            <a:ext cx="1642534" cy="307777"/>
          </a:xfrm>
          <a:prstGeom prst="rect">
            <a:avLst/>
          </a:prstGeom>
          <a:noFill/>
          <a:ln w="9525">
            <a:noFill/>
            <a:miter lim="800000"/>
            <a:headEnd/>
            <a:tailEnd/>
          </a:ln>
          <a:effectLst/>
        </p:spPr>
        <p:txBody>
          <a:bodyPr wrap="square">
            <a:prstTxWarp prst="textNoShape">
              <a:avLst/>
            </a:prstTxWarp>
            <a:spAutoFit/>
          </a:bodyPr>
          <a:lstStyle/>
          <a:p>
            <a:r>
              <a:rPr lang="de-DE" sz="1400" b="1" i="1" dirty="0">
                <a:solidFill>
                  <a:schemeClr val="bg1"/>
                </a:solidFill>
              </a:rPr>
              <a:t>Patienten in  %</a:t>
            </a:r>
            <a:endParaRPr lang="de-DE" sz="1800" b="1" i="1" dirty="0">
              <a:solidFill>
                <a:schemeClr val="bg1"/>
              </a:solidFill>
            </a:endParaRPr>
          </a:p>
        </p:txBody>
      </p:sp>
      <p:sp>
        <p:nvSpPr>
          <p:cNvPr id="18465" name="Text Box 33"/>
          <p:cNvSpPr txBox="1">
            <a:spLocks noChangeArrowheads="1"/>
          </p:cNvSpPr>
          <p:nvPr/>
        </p:nvSpPr>
        <p:spPr bwMode="auto">
          <a:xfrm>
            <a:off x="2432756" y="2616200"/>
            <a:ext cx="609600"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75</a:t>
            </a:r>
          </a:p>
        </p:txBody>
      </p:sp>
      <p:sp>
        <p:nvSpPr>
          <p:cNvPr id="18466" name="Text Box 34"/>
          <p:cNvSpPr txBox="1">
            <a:spLocks noChangeArrowheads="1"/>
          </p:cNvSpPr>
          <p:nvPr/>
        </p:nvSpPr>
        <p:spPr bwMode="auto">
          <a:xfrm>
            <a:off x="3275189" y="2740025"/>
            <a:ext cx="609600"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70</a:t>
            </a:r>
          </a:p>
        </p:txBody>
      </p:sp>
      <p:sp>
        <p:nvSpPr>
          <p:cNvPr id="18467" name="Text Box 35"/>
          <p:cNvSpPr txBox="1">
            <a:spLocks noChangeArrowheads="1"/>
          </p:cNvSpPr>
          <p:nvPr/>
        </p:nvSpPr>
        <p:spPr bwMode="auto">
          <a:xfrm>
            <a:off x="4116212" y="2447925"/>
            <a:ext cx="609600"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80</a:t>
            </a:r>
          </a:p>
        </p:txBody>
      </p:sp>
      <p:sp>
        <p:nvSpPr>
          <p:cNvPr id="18468" name="Text Box 36"/>
          <p:cNvSpPr txBox="1">
            <a:spLocks noChangeArrowheads="1"/>
          </p:cNvSpPr>
          <p:nvPr/>
        </p:nvSpPr>
        <p:spPr bwMode="auto">
          <a:xfrm>
            <a:off x="4958644" y="2698750"/>
            <a:ext cx="609600"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72</a:t>
            </a:r>
          </a:p>
        </p:txBody>
      </p:sp>
      <p:sp>
        <p:nvSpPr>
          <p:cNvPr id="18469" name="Text Box 37"/>
          <p:cNvSpPr txBox="1">
            <a:spLocks noChangeArrowheads="1"/>
          </p:cNvSpPr>
          <p:nvPr/>
        </p:nvSpPr>
        <p:spPr bwMode="auto">
          <a:xfrm>
            <a:off x="5799667" y="3851275"/>
            <a:ext cx="609600"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32</a:t>
            </a:r>
          </a:p>
        </p:txBody>
      </p:sp>
      <p:sp>
        <p:nvSpPr>
          <p:cNvPr id="18470" name="Text Box 38"/>
          <p:cNvSpPr txBox="1">
            <a:spLocks noChangeArrowheads="1"/>
          </p:cNvSpPr>
          <p:nvPr/>
        </p:nvSpPr>
        <p:spPr bwMode="auto">
          <a:xfrm>
            <a:off x="6642099" y="3136900"/>
            <a:ext cx="605367"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57</a:t>
            </a:r>
          </a:p>
        </p:txBody>
      </p:sp>
      <p:sp>
        <p:nvSpPr>
          <p:cNvPr id="18471" name="Text Box 39"/>
          <p:cNvSpPr txBox="1">
            <a:spLocks noChangeArrowheads="1"/>
          </p:cNvSpPr>
          <p:nvPr/>
        </p:nvSpPr>
        <p:spPr bwMode="auto">
          <a:xfrm>
            <a:off x="7484534" y="3124200"/>
            <a:ext cx="609599" cy="450123"/>
          </a:xfrm>
          <a:prstGeom prst="rect">
            <a:avLst/>
          </a:prstGeom>
          <a:noFill/>
          <a:ln w="9525">
            <a:noFill/>
            <a:miter lim="800000"/>
            <a:headEnd/>
            <a:tailEnd/>
          </a:ln>
          <a:effectLst/>
        </p:spPr>
        <p:txBody>
          <a:bodyPr wrap="square">
            <a:prstTxWarp prst="textNoShape">
              <a:avLst/>
            </a:prstTxWarp>
            <a:spAutoFit/>
          </a:bodyPr>
          <a:lstStyle/>
          <a:p>
            <a:pPr>
              <a:lnSpc>
                <a:spcPct val="135000"/>
              </a:lnSpc>
              <a:spcBef>
                <a:spcPct val="50000"/>
              </a:spcBef>
            </a:pPr>
            <a:r>
              <a:rPr lang="de-DE" sz="1800" b="1" dirty="0">
                <a:solidFill>
                  <a:schemeClr val="bg1"/>
                </a:solidFill>
              </a:rPr>
              <a:t>58</a:t>
            </a:r>
          </a:p>
        </p:txBody>
      </p:sp>
      <p:sp>
        <p:nvSpPr>
          <p:cNvPr id="18473" name="Text Box 41"/>
          <p:cNvSpPr txBox="1">
            <a:spLocks noChangeArrowheads="1"/>
          </p:cNvSpPr>
          <p:nvPr/>
        </p:nvSpPr>
        <p:spPr bwMode="auto">
          <a:xfrm>
            <a:off x="1896534" y="5943600"/>
            <a:ext cx="5350933" cy="304800"/>
          </a:xfrm>
          <a:prstGeom prst="rect">
            <a:avLst/>
          </a:prstGeom>
          <a:noFill/>
          <a:ln w="9525">
            <a:noFill/>
            <a:miter lim="800000"/>
            <a:headEnd/>
            <a:tailEnd/>
          </a:ln>
          <a:effectLst/>
        </p:spPr>
        <p:txBody>
          <a:bodyPr>
            <a:prstTxWarp prst="textNoShape">
              <a:avLst/>
            </a:prstTxWarp>
            <a:spAutoFit/>
          </a:bodyPr>
          <a:lstStyle/>
          <a:p>
            <a:pPr algn="ctr"/>
            <a:r>
              <a:rPr lang="de-DE" sz="1400" b="1" i="1">
                <a:solidFill>
                  <a:schemeClr val="bg1"/>
                </a:solidFill>
              </a:rPr>
              <a:t>Krebslokalisationen</a:t>
            </a:r>
            <a:endParaRPr lang="de-DE" sz="1800" b="1" i="1">
              <a:solidFill>
                <a:schemeClr val="bg1"/>
              </a:solidFill>
            </a:endParaRPr>
          </a:p>
        </p:txBody>
      </p:sp>
      <p:sp>
        <p:nvSpPr>
          <p:cNvPr id="18474" name="Text Box 42"/>
          <p:cNvSpPr txBox="1">
            <a:spLocks noChangeArrowheads="1"/>
          </p:cNvSpPr>
          <p:nvPr/>
        </p:nvSpPr>
        <p:spPr bwMode="auto">
          <a:xfrm>
            <a:off x="1490133" y="5245101"/>
            <a:ext cx="812800" cy="427809"/>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dirty="0" smtClean="0">
                <a:solidFill>
                  <a:schemeClr val="bg1"/>
                </a:solidFill>
              </a:rPr>
              <a:t>HNO</a:t>
            </a:r>
          </a:p>
          <a:p>
            <a:pPr algn="ctr">
              <a:lnSpc>
                <a:spcPct val="90000"/>
              </a:lnSpc>
            </a:pPr>
            <a:r>
              <a:rPr lang="de-DE" sz="1200" dirty="0">
                <a:solidFill>
                  <a:schemeClr val="bg1"/>
                </a:solidFill>
              </a:rPr>
              <a:t>(n=377)</a:t>
            </a:r>
            <a:endParaRPr lang="de-DE" sz="1200" b="1" dirty="0">
              <a:solidFill>
                <a:schemeClr val="bg1"/>
              </a:solidFill>
            </a:endParaRPr>
          </a:p>
        </p:txBody>
      </p:sp>
      <p:sp>
        <p:nvSpPr>
          <p:cNvPr id="18475" name="Text Box 43"/>
          <p:cNvSpPr txBox="1">
            <a:spLocks noChangeArrowheads="1"/>
          </p:cNvSpPr>
          <p:nvPr/>
        </p:nvSpPr>
        <p:spPr bwMode="auto">
          <a:xfrm>
            <a:off x="2331156" y="5245101"/>
            <a:ext cx="812800" cy="594009"/>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dirty="0" smtClean="0">
                <a:solidFill>
                  <a:schemeClr val="bg1"/>
                </a:solidFill>
              </a:rPr>
              <a:t>Ösophagus</a:t>
            </a:r>
          </a:p>
          <a:p>
            <a:pPr algn="ctr">
              <a:lnSpc>
                <a:spcPct val="90000"/>
              </a:lnSpc>
            </a:pPr>
            <a:r>
              <a:rPr lang="de-DE" sz="1200" dirty="0">
                <a:solidFill>
                  <a:schemeClr val="bg1"/>
                </a:solidFill>
              </a:rPr>
              <a:t>(n=663)</a:t>
            </a:r>
            <a:endParaRPr lang="de-DE" sz="1200" b="1" dirty="0">
              <a:solidFill>
                <a:schemeClr val="bg1"/>
              </a:solidFill>
            </a:endParaRPr>
          </a:p>
        </p:txBody>
      </p:sp>
      <p:sp>
        <p:nvSpPr>
          <p:cNvPr id="18476" name="Text Box 44"/>
          <p:cNvSpPr txBox="1">
            <a:spLocks noChangeArrowheads="1"/>
          </p:cNvSpPr>
          <p:nvPr/>
        </p:nvSpPr>
        <p:spPr bwMode="auto">
          <a:xfrm>
            <a:off x="3042356" y="5245101"/>
            <a:ext cx="1073856" cy="594009"/>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a:solidFill>
                  <a:schemeClr val="bg1"/>
                </a:solidFill>
              </a:rPr>
              <a:t>Atem-</a:t>
            </a:r>
          </a:p>
          <a:p>
            <a:pPr algn="ctr">
              <a:lnSpc>
                <a:spcPct val="90000"/>
              </a:lnSpc>
            </a:pPr>
            <a:r>
              <a:rPr lang="de-DE" sz="1200" b="1">
                <a:solidFill>
                  <a:schemeClr val="bg1"/>
                </a:solidFill>
              </a:rPr>
              <a:t>wege</a:t>
            </a:r>
          </a:p>
          <a:p>
            <a:pPr algn="ctr">
              <a:lnSpc>
                <a:spcPct val="90000"/>
              </a:lnSpc>
            </a:pPr>
            <a:r>
              <a:rPr lang="de-DE" sz="1200">
                <a:solidFill>
                  <a:schemeClr val="bg1"/>
                </a:solidFill>
              </a:rPr>
              <a:t>(n=218)</a:t>
            </a:r>
            <a:endParaRPr lang="de-DE" sz="1200" b="1">
              <a:solidFill>
                <a:schemeClr val="bg1"/>
              </a:solidFill>
            </a:endParaRPr>
          </a:p>
        </p:txBody>
      </p:sp>
      <p:sp>
        <p:nvSpPr>
          <p:cNvPr id="18477" name="Text Box 45"/>
          <p:cNvSpPr txBox="1">
            <a:spLocks noChangeArrowheads="1"/>
          </p:cNvSpPr>
          <p:nvPr/>
        </p:nvSpPr>
        <p:spPr bwMode="auto">
          <a:xfrm>
            <a:off x="4014612" y="5245101"/>
            <a:ext cx="812800" cy="427809"/>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dirty="0" err="1" smtClean="0">
                <a:solidFill>
                  <a:schemeClr val="bg1"/>
                </a:solidFill>
              </a:rPr>
              <a:t>Mamma</a:t>
            </a:r>
            <a:endParaRPr lang="de-DE" sz="1200" b="1" dirty="0" smtClean="0">
              <a:solidFill>
                <a:schemeClr val="bg1"/>
              </a:solidFill>
            </a:endParaRPr>
          </a:p>
          <a:p>
            <a:pPr algn="ctr">
              <a:lnSpc>
                <a:spcPct val="90000"/>
              </a:lnSpc>
            </a:pPr>
            <a:r>
              <a:rPr lang="de-DE" sz="1200" dirty="0">
                <a:solidFill>
                  <a:schemeClr val="bg1"/>
                </a:solidFill>
              </a:rPr>
              <a:t>(n=227)</a:t>
            </a:r>
            <a:endParaRPr lang="de-DE" sz="1200" b="1" dirty="0">
              <a:solidFill>
                <a:schemeClr val="bg1"/>
              </a:solidFill>
            </a:endParaRPr>
          </a:p>
        </p:txBody>
      </p:sp>
      <p:sp>
        <p:nvSpPr>
          <p:cNvPr id="18478" name="Text Box 46"/>
          <p:cNvSpPr txBox="1">
            <a:spLocks noChangeArrowheads="1"/>
          </p:cNvSpPr>
          <p:nvPr/>
        </p:nvSpPr>
        <p:spPr bwMode="auto">
          <a:xfrm>
            <a:off x="4857044" y="5245101"/>
            <a:ext cx="812800" cy="760208"/>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dirty="0" err="1" smtClean="0">
                <a:solidFill>
                  <a:schemeClr val="bg1"/>
                </a:solidFill>
              </a:rPr>
              <a:t>Uro-Genital-</a:t>
            </a:r>
            <a:endParaRPr lang="de-DE" sz="1200" b="1" dirty="0" smtClean="0">
              <a:solidFill>
                <a:schemeClr val="bg1"/>
              </a:solidFill>
            </a:endParaRPr>
          </a:p>
          <a:p>
            <a:pPr algn="ctr">
              <a:lnSpc>
                <a:spcPct val="90000"/>
              </a:lnSpc>
            </a:pPr>
            <a:r>
              <a:rPr lang="de-DE" sz="1200" b="1" dirty="0">
                <a:solidFill>
                  <a:schemeClr val="bg1"/>
                </a:solidFill>
              </a:rPr>
              <a:t>Trakt</a:t>
            </a:r>
          </a:p>
          <a:p>
            <a:pPr algn="ctr">
              <a:lnSpc>
                <a:spcPct val="90000"/>
              </a:lnSpc>
            </a:pPr>
            <a:r>
              <a:rPr lang="de-DE" sz="1200" dirty="0">
                <a:solidFill>
                  <a:schemeClr val="bg1"/>
                </a:solidFill>
              </a:rPr>
              <a:t>(n=379)</a:t>
            </a:r>
            <a:endParaRPr lang="de-DE" sz="1200" b="1" dirty="0">
              <a:solidFill>
                <a:schemeClr val="bg1"/>
              </a:solidFill>
            </a:endParaRPr>
          </a:p>
        </p:txBody>
      </p:sp>
      <p:sp>
        <p:nvSpPr>
          <p:cNvPr id="18479" name="Text Box 47"/>
          <p:cNvSpPr txBox="1">
            <a:spLocks noChangeArrowheads="1"/>
          </p:cNvSpPr>
          <p:nvPr/>
        </p:nvSpPr>
        <p:spPr bwMode="auto">
          <a:xfrm>
            <a:off x="5568244" y="5245101"/>
            <a:ext cx="1175456" cy="926407"/>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dirty="0" err="1" smtClean="0">
                <a:solidFill>
                  <a:schemeClr val="bg1"/>
                </a:solidFill>
              </a:rPr>
              <a:t>Lymphome</a:t>
            </a:r>
            <a:endParaRPr lang="de-DE" sz="1200" b="1" dirty="0" smtClean="0">
              <a:solidFill>
                <a:schemeClr val="bg1"/>
              </a:solidFill>
            </a:endParaRPr>
          </a:p>
          <a:p>
            <a:pPr algn="ctr">
              <a:lnSpc>
                <a:spcPct val="90000"/>
              </a:lnSpc>
            </a:pPr>
            <a:r>
              <a:rPr lang="de-DE" sz="1200" b="1" dirty="0" err="1">
                <a:solidFill>
                  <a:schemeClr val="bg1"/>
                </a:solidFill>
              </a:rPr>
              <a:t>hemato-</a:t>
            </a:r>
            <a:endParaRPr lang="de-DE" sz="1200" b="1" dirty="0">
              <a:solidFill>
                <a:schemeClr val="bg1"/>
              </a:solidFill>
            </a:endParaRPr>
          </a:p>
          <a:p>
            <a:pPr algn="ctr">
              <a:lnSpc>
                <a:spcPct val="90000"/>
              </a:lnSpc>
            </a:pPr>
            <a:r>
              <a:rPr lang="de-DE" sz="1200" b="1" dirty="0" err="1">
                <a:solidFill>
                  <a:schemeClr val="bg1"/>
                </a:solidFill>
              </a:rPr>
              <a:t>poietische</a:t>
            </a:r>
            <a:endParaRPr lang="de-DE" sz="1200" b="1" dirty="0">
              <a:solidFill>
                <a:schemeClr val="bg1"/>
              </a:solidFill>
            </a:endParaRPr>
          </a:p>
          <a:p>
            <a:pPr algn="ctr">
              <a:lnSpc>
                <a:spcPct val="90000"/>
              </a:lnSpc>
            </a:pPr>
            <a:r>
              <a:rPr lang="de-DE" sz="1200" b="1" dirty="0">
                <a:solidFill>
                  <a:schemeClr val="bg1"/>
                </a:solidFill>
              </a:rPr>
              <a:t>Organe</a:t>
            </a:r>
          </a:p>
          <a:p>
            <a:pPr algn="ctr">
              <a:lnSpc>
                <a:spcPct val="90000"/>
              </a:lnSpc>
            </a:pPr>
            <a:r>
              <a:rPr lang="de-DE" sz="1200" dirty="0">
                <a:solidFill>
                  <a:schemeClr val="bg1"/>
                </a:solidFill>
              </a:rPr>
              <a:t>(n=114)</a:t>
            </a:r>
            <a:endParaRPr lang="de-DE" sz="1200" b="1" dirty="0">
              <a:solidFill>
                <a:schemeClr val="bg1"/>
              </a:solidFill>
            </a:endParaRPr>
          </a:p>
        </p:txBody>
      </p:sp>
      <p:sp>
        <p:nvSpPr>
          <p:cNvPr id="18480" name="Text Box 48"/>
          <p:cNvSpPr txBox="1">
            <a:spLocks noChangeArrowheads="1"/>
          </p:cNvSpPr>
          <p:nvPr/>
        </p:nvSpPr>
        <p:spPr bwMode="auto">
          <a:xfrm>
            <a:off x="6540501" y="5245101"/>
            <a:ext cx="944033" cy="917575"/>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dirty="0">
                <a:solidFill>
                  <a:schemeClr val="bg1"/>
                </a:solidFill>
              </a:rPr>
              <a:t>Haut,</a:t>
            </a:r>
          </a:p>
          <a:p>
            <a:pPr algn="ctr">
              <a:lnSpc>
                <a:spcPct val="90000"/>
              </a:lnSpc>
            </a:pPr>
            <a:r>
              <a:rPr lang="de-DE" sz="1200" b="1" dirty="0">
                <a:solidFill>
                  <a:schemeClr val="bg1"/>
                </a:solidFill>
              </a:rPr>
              <a:t>Knochen,</a:t>
            </a:r>
          </a:p>
          <a:p>
            <a:pPr algn="ctr">
              <a:lnSpc>
                <a:spcPct val="90000"/>
              </a:lnSpc>
            </a:pPr>
            <a:r>
              <a:rPr lang="de-DE" sz="1200" b="1" dirty="0">
                <a:solidFill>
                  <a:schemeClr val="bg1"/>
                </a:solidFill>
              </a:rPr>
              <a:t>Schleim-</a:t>
            </a:r>
          </a:p>
          <a:p>
            <a:pPr algn="ctr">
              <a:lnSpc>
                <a:spcPct val="90000"/>
              </a:lnSpc>
            </a:pPr>
            <a:r>
              <a:rPr lang="de-DE" sz="1200" b="1" dirty="0">
                <a:solidFill>
                  <a:schemeClr val="bg1"/>
                </a:solidFill>
              </a:rPr>
              <a:t>häute</a:t>
            </a:r>
          </a:p>
          <a:p>
            <a:pPr algn="ctr">
              <a:lnSpc>
                <a:spcPct val="90000"/>
              </a:lnSpc>
            </a:pPr>
            <a:r>
              <a:rPr lang="de-DE" sz="1200" dirty="0">
                <a:solidFill>
                  <a:schemeClr val="bg1"/>
                </a:solidFill>
              </a:rPr>
              <a:t>(n=121)</a:t>
            </a:r>
            <a:endParaRPr lang="de-DE" sz="1200" b="1" dirty="0">
              <a:solidFill>
                <a:schemeClr val="bg1"/>
              </a:solidFill>
            </a:endParaRPr>
          </a:p>
        </p:txBody>
      </p:sp>
      <p:sp>
        <p:nvSpPr>
          <p:cNvPr id="18481" name="Text Box 49"/>
          <p:cNvSpPr txBox="1">
            <a:spLocks noChangeArrowheads="1"/>
          </p:cNvSpPr>
          <p:nvPr/>
        </p:nvSpPr>
        <p:spPr bwMode="auto">
          <a:xfrm>
            <a:off x="7484533" y="5245101"/>
            <a:ext cx="711200" cy="427809"/>
          </a:xfrm>
          <a:prstGeom prst="rect">
            <a:avLst/>
          </a:prstGeom>
          <a:noFill/>
          <a:ln w="9525">
            <a:noFill/>
            <a:miter lim="800000"/>
            <a:headEnd/>
            <a:tailEnd/>
          </a:ln>
          <a:effectLst/>
        </p:spPr>
        <p:txBody>
          <a:bodyPr>
            <a:prstTxWarp prst="textNoShape">
              <a:avLst/>
            </a:prstTxWarp>
            <a:spAutoFit/>
          </a:bodyPr>
          <a:lstStyle/>
          <a:p>
            <a:pPr algn="ctr">
              <a:lnSpc>
                <a:spcPct val="90000"/>
              </a:lnSpc>
            </a:pPr>
            <a:r>
              <a:rPr lang="de-DE" sz="1200" b="1">
                <a:solidFill>
                  <a:schemeClr val="bg1"/>
                </a:solidFill>
              </a:rPr>
              <a:t>Andere</a:t>
            </a:r>
          </a:p>
          <a:p>
            <a:pPr algn="ctr">
              <a:lnSpc>
                <a:spcPct val="90000"/>
              </a:lnSpc>
            </a:pPr>
            <a:r>
              <a:rPr lang="de-DE" sz="1200">
                <a:solidFill>
                  <a:schemeClr val="bg1"/>
                </a:solidFill>
              </a:rPr>
              <a:t>(n=67)</a:t>
            </a:r>
            <a:endParaRPr lang="de-DE" sz="1200" b="1">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GB" sz="3200" dirty="0" smtClean="0"/>
              <a:t>10 reasons why analgesia isn't working</a:t>
            </a:r>
            <a:endParaRPr lang="en-GB" sz="3200" dirty="0"/>
          </a:p>
        </p:txBody>
      </p:sp>
      <p:sp>
        <p:nvSpPr>
          <p:cNvPr id="79875" name="Rectangle 3"/>
          <p:cNvSpPr>
            <a:spLocks noGrp="1" noChangeArrowheads="1"/>
          </p:cNvSpPr>
          <p:nvPr>
            <p:ph type="body" idx="1"/>
          </p:nvPr>
        </p:nvSpPr>
        <p:spPr/>
        <p:txBody>
          <a:bodyPr>
            <a:normAutofit lnSpcReduction="10000"/>
          </a:bodyPr>
          <a:lstStyle/>
          <a:p>
            <a:pPr>
              <a:buFontTx/>
              <a:buNone/>
            </a:pPr>
            <a:r>
              <a:rPr lang="en-GB" sz="2400" dirty="0" smtClean="0"/>
              <a:t>1. Pain diagnosis is wrong</a:t>
            </a:r>
          </a:p>
          <a:p>
            <a:pPr>
              <a:buFontTx/>
              <a:buNone/>
            </a:pPr>
            <a:r>
              <a:rPr lang="en-GB" sz="2400" dirty="0" smtClean="0"/>
              <a:t>2. Pain intensity is underestimated</a:t>
            </a:r>
          </a:p>
          <a:p>
            <a:pPr>
              <a:buFontTx/>
              <a:buNone/>
            </a:pPr>
            <a:r>
              <a:rPr lang="en-GB" sz="2400" dirty="0" smtClean="0"/>
              <a:t>3. Other symptoms are underestimated not treated</a:t>
            </a:r>
          </a:p>
          <a:p>
            <a:pPr>
              <a:buFontTx/>
              <a:buNone/>
            </a:pPr>
            <a:r>
              <a:rPr lang="en-GB" sz="2400" dirty="0" smtClean="0"/>
              <a:t>4. Dosage is to low incl rescue dose</a:t>
            </a:r>
          </a:p>
          <a:p>
            <a:pPr>
              <a:buFontTx/>
              <a:buNone/>
            </a:pPr>
            <a:r>
              <a:rPr lang="en-GB" sz="2400" dirty="0" smtClean="0"/>
              <a:t>5. Dosage interval is too long</a:t>
            </a:r>
          </a:p>
          <a:p>
            <a:pPr>
              <a:buFontTx/>
              <a:buNone/>
            </a:pPr>
            <a:r>
              <a:rPr lang="en-GB" sz="2400" dirty="0" smtClean="0"/>
              <a:t>6. Strong opioids aren't used</a:t>
            </a:r>
          </a:p>
          <a:p>
            <a:pPr>
              <a:buFontTx/>
              <a:buNone/>
            </a:pPr>
            <a:r>
              <a:rPr lang="en-GB" sz="2400" dirty="0" smtClean="0"/>
              <a:t>7. Fear of development of tolerance</a:t>
            </a:r>
          </a:p>
          <a:p>
            <a:pPr>
              <a:buFontTx/>
              <a:buNone/>
            </a:pPr>
            <a:r>
              <a:rPr lang="en-GB" sz="2400" dirty="0" smtClean="0"/>
              <a:t>8. Fear of addiction</a:t>
            </a:r>
          </a:p>
          <a:p>
            <a:pPr>
              <a:buFontTx/>
              <a:buNone/>
            </a:pPr>
            <a:r>
              <a:rPr lang="en-GB" sz="2400" dirty="0" smtClean="0"/>
              <a:t>9. Co-analgesics are unknown</a:t>
            </a:r>
          </a:p>
          <a:p>
            <a:pPr>
              <a:buFontTx/>
              <a:buNone/>
            </a:pPr>
            <a:r>
              <a:rPr lang="en-GB" sz="2400" dirty="0" smtClean="0"/>
              <a:t>10. Knowledge of special pain treatment aren't known e.g. anaesthesic possibilities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normAutofit fontScale="90000"/>
          </a:bodyPr>
          <a:lstStyle/>
          <a:p>
            <a:r>
              <a:rPr lang="en-GB" dirty="0" smtClean="0"/>
              <a:t>Catastrophic pain</a:t>
            </a:r>
            <a:br>
              <a:rPr lang="en-GB" dirty="0" smtClean="0"/>
            </a:br>
            <a:r>
              <a:rPr lang="en-GB" sz="3200" dirty="0" smtClean="0"/>
              <a:t>Questions</a:t>
            </a:r>
            <a:endParaRPr lang="en-GB" dirty="0"/>
          </a:p>
        </p:txBody>
      </p:sp>
      <p:sp>
        <p:nvSpPr>
          <p:cNvPr id="80899" name="Rectangle 3"/>
          <p:cNvSpPr>
            <a:spLocks noGrp="1" noChangeArrowheads="1"/>
          </p:cNvSpPr>
          <p:nvPr>
            <p:ph type="body" idx="1"/>
          </p:nvPr>
        </p:nvSpPr>
        <p:spPr/>
        <p:txBody>
          <a:bodyPr/>
          <a:lstStyle/>
          <a:p>
            <a:r>
              <a:rPr lang="en-GB" dirty="0" smtClean="0"/>
              <a:t>C	</a:t>
            </a:r>
            <a:r>
              <a:rPr lang="en-GB" dirty="0" err="1" smtClean="0"/>
              <a:t>ausality</a:t>
            </a:r>
            <a:r>
              <a:rPr lang="en-GB" dirty="0" smtClean="0"/>
              <a:t> (cause of pain)?</a:t>
            </a:r>
          </a:p>
          <a:p>
            <a:pPr algn="r">
              <a:buFontTx/>
              <a:buNone/>
            </a:pPr>
            <a:r>
              <a:rPr lang="en-GB" sz="2400" i="1" dirty="0" smtClean="0"/>
              <a:t>Neuropathic pain, other dimensions </a:t>
            </a:r>
            <a:endParaRPr lang="en-GB" dirty="0" smtClean="0"/>
          </a:p>
          <a:p>
            <a:r>
              <a:rPr lang="en-GB" dirty="0" smtClean="0"/>
              <a:t>A	</a:t>
            </a:r>
            <a:r>
              <a:rPr lang="en-GB" dirty="0" err="1" smtClean="0"/>
              <a:t>pplication</a:t>
            </a:r>
            <a:r>
              <a:rPr lang="en-GB" dirty="0" smtClean="0"/>
              <a:t> route?</a:t>
            </a:r>
          </a:p>
          <a:p>
            <a:pPr algn="r">
              <a:buFontTx/>
              <a:buNone/>
            </a:pPr>
            <a:r>
              <a:rPr lang="en-GB" sz="2400" i="1" dirty="0" smtClean="0"/>
              <a:t>parenteral, anaesthesia</a:t>
            </a:r>
          </a:p>
          <a:p>
            <a:r>
              <a:rPr lang="en-GB" dirty="0" smtClean="0"/>
              <a:t>T	</a:t>
            </a:r>
            <a:r>
              <a:rPr lang="en-GB" dirty="0" err="1" smtClean="0"/>
              <a:t>hreshold</a:t>
            </a:r>
            <a:r>
              <a:rPr lang="en-GB" dirty="0" smtClean="0"/>
              <a:t>?</a:t>
            </a:r>
          </a:p>
          <a:p>
            <a:pPr algn="r">
              <a:buFontTx/>
              <a:buNone/>
            </a:pPr>
            <a:r>
              <a:rPr lang="en-GB" sz="2400" i="1" dirty="0" smtClean="0"/>
              <a:t>What influences the threshold? Anxiety, other dimensions</a:t>
            </a:r>
            <a:endParaRPr lang="en-GB" dirty="0" smtClean="0"/>
          </a:p>
          <a:p>
            <a:r>
              <a:rPr lang="en-GB" dirty="0" smtClean="0"/>
              <a:t>A	</a:t>
            </a:r>
            <a:r>
              <a:rPr lang="en-GB" dirty="0" err="1" smtClean="0"/>
              <a:t>dequate</a:t>
            </a:r>
            <a:r>
              <a:rPr lang="en-GB" dirty="0" smtClean="0"/>
              <a:t> dose (rescue dose)?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CH" dirty="0" smtClean="0"/>
              <a:t>Grundlagen Der </a:t>
            </a:r>
            <a:r>
              <a:rPr lang="de-CH" dirty="0" err="1" smtClean="0"/>
              <a:t>Opiodtherapie</a:t>
            </a:r>
            <a:endParaRPr lang="de-CH" dirty="0"/>
          </a:p>
        </p:txBody>
      </p:sp>
      <p:sp>
        <p:nvSpPr>
          <p:cNvPr id="5" name="Textplatzhalter 4"/>
          <p:cNvSpPr>
            <a:spLocks noGrp="1"/>
          </p:cNvSpPr>
          <p:nvPr>
            <p:ph type="body" idx="1"/>
          </p:nvPr>
        </p:nvSpPr>
        <p:spPr/>
        <p:txBody>
          <a:bodyPr/>
          <a:lstStyle/>
          <a:p>
            <a:endParaRPr lang="de-CH"/>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el 1"/>
          <p:cNvSpPr>
            <a:spLocks noGrp="1"/>
          </p:cNvSpPr>
          <p:nvPr>
            <p:ph type="title"/>
          </p:nvPr>
        </p:nvSpPr>
        <p:spPr>
          <a:xfrm>
            <a:off x="685800" y="0"/>
            <a:ext cx="7772400" cy="1219200"/>
          </a:xfrm>
        </p:spPr>
        <p:txBody>
          <a:bodyPr>
            <a:normAutofit fontScale="90000"/>
          </a:bodyPr>
          <a:lstStyle/>
          <a:p>
            <a:r>
              <a:rPr lang="en-GB" dirty="0" smtClean="0"/>
              <a:t>agonist / antagonist /partial agonist /agonist-antagonist</a:t>
            </a:r>
            <a:endParaRPr lang="en-GB"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831333702"/>
              </p:ext>
            </p:extLst>
          </p:nvPr>
        </p:nvGraphicFramePr>
        <p:xfrm>
          <a:off x="304800" y="1676400"/>
          <a:ext cx="8255000" cy="4576768"/>
        </p:xfrm>
        <a:graphic>
          <a:graphicData uri="http://schemas.openxmlformats.org/drawingml/2006/table">
            <a:tbl>
              <a:tblPr/>
              <a:tblGrid>
                <a:gridCol w="2425700"/>
                <a:gridCol w="1943100"/>
                <a:gridCol w="1943100"/>
                <a:gridCol w="1943100"/>
              </a:tblGrid>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noProof="0" dirty="0" smtClean="0">
                          <a:ln>
                            <a:noFill/>
                          </a:ln>
                          <a:solidFill>
                            <a:srgbClr val="FFFFFF"/>
                          </a:solidFill>
                          <a:effectLst/>
                          <a:latin typeface="Times" pitchFamily="-111" charset="0"/>
                          <a:ea typeface="ヒラギノ角ゴ Pro W3" pitchFamily="-111" charset="-128"/>
                          <a:cs typeface="ヒラギノ角ゴ Pro W3" pitchFamily="-111" charset="-128"/>
                        </a:rPr>
                        <a:t>opioid /receptor</a:t>
                      </a:r>
                      <a:endParaRPr kumimoji="0" lang="en-GB" sz="2000" b="1" i="0" u="none" strike="noStrike" cap="none" normalizeH="0" baseline="0" noProof="0" dirty="0">
                        <a:ln>
                          <a:noFill/>
                        </a:ln>
                        <a:solidFill>
                          <a:srgbClr val="FFFFFF"/>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noProof="0" dirty="0" smtClean="0">
                          <a:ln>
                            <a:noFill/>
                          </a:ln>
                          <a:solidFill>
                            <a:srgbClr val="FFFFFF"/>
                          </a:solidFill>
                          <a:effectLst/>
                          <a:latin typeface="Times" pitchFamily="-111" charset="0"/>
                          <a:ea typeface="ヒラギノ角ゴ Pro W3" pitchFamily="-111" charset="-128"/>
                          <a:cs typeface="ヒラギノ角ゴ Pro W3" pitchFamily="-111" charset="-128"/>
                        </a:rPr>
                        <a:t>μ</a:t>
                      </a:r>
                      <a:endParaRPr kumimoji="0" lang="en-GB" sz="2000" b="1" i="0" u="none" strike="noStrike" cap="none" normalizeH="0" baseline="0" noProof="0" dirty="0">
                        <a:ln>
                          <a:noFill/>
                        </a:ln>
                        <a:solidFill>
                          <a:srgbClr val="FFFFFF"/>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noProof="0" dirty="0" smtClean="0">
                          <a:ln>
                            <a:noFill/>
                          </a:ln>
                          <a:solidFill>
                            <a:srgbClr val="FFFFFF"/>
                          </a:solidFill>
                          <a:effectLst/>
                          <a:latin typeface="Times" pitchFamily="-111" charset="0"/>
                          <a:ea typeface="ヒラギノ角ゴ Pro W3" pitchFamily="-111" charset="-128"/>
                          <a:cs typeface="ヒラギノ角ゴ Pro W3" pitchFamily="-111" charset="-128"/>
                        </a:rPr>
                        <a:t>κ</a:t>
                      </a:r>
                      <a:endParaRPr kumimoji="0" lang="en-GB" sz="2000" b="1" i="0" u="none" strike="noStrike" cap="none" normalizeH="0" baseline="0" noProof="0" dirty="0">
                        <a:ln>
                          <a:noFill/>
                        </a:ln>
                        <a:solidFill>
                          <a:srgbClr val="FFFFFF"/>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1" i="0" u="none" strike="noStrike" cap="none" normalizeH="0" baseline="0" dirty="0">
                          <a:ln>
                            <a:noFill/>
                          </a:ln>
                          <a:solidFill>
                            <a:srgbClr val="FFFFFF"/>
                          </a:solidFill>
                          <a:effectLst/>
                          <a:latin typeface="Times" pitchFamily="-111" charset="0"/>
                          <a:ea typeface="ヒラギノ角ゴ Pro W3" pitchFamily="-111" charset="-128"/>
                          <a:cs typeface="ヒラギノ角ゴ Pro W3" pitchFamily="-111" charset="-128"/>
                        </a:rPr>
                        <a:t>δ</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Tramadol</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Morphine</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465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Methadone</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Oxycodone</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Hydromorphone</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Fentanyl</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Buprenorphine</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P</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Naloxone</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Naltrexone</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Times" pitchFamily="-111" charset="0"/>
                          <a:ea typeface="ヒラギノ角ゴ Pro W3" pitchFamily="-111" charset="-128"/>
                          <a:cs typeface="ヒラギノ角ゴ Pro W3" pitchFamily="-111"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11163">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noProof="0" dirty="0" smtClean="0">
                          <a:ln>
                            <a:noFill/>
                          </a:ln>
                          <a:solidFill>
                            <a:srgbClr val="000000"/>
                          </a:solidFill>
                          <a:effectLst/>
                          <a:latin typeface="Times" pitchFamily="-111" charset="0"/>
                          <a:ea typeface="ヒラギノ角ゴ Pro W3" pitchFamily="-111" charset="-128"/>
                          <a:cs typeface="ヒラギノ角ゴ Pro W3" pitchFamily="-111" charset="-128"/>
                        </a:rPr>
                        <a:t>+ Agonist / - Antagonist / P partial Agonist</a:t>
                      </a:r>
                      <a:endParaRPr kumimoji="0" lang="en-GB" sz="2000" b="0" i="0" u="none" strike="noStrike" cap="none" normalizeH="0" baseline="0" noProof="0" dirty="0">
                        <a:ln>
                          <a:noFill/>
                        </a:ln>
                        <a:solidFill>
                          <a:srgbClr val="000000"/>
                        </a:solidFill>
                        <a:effectLst/>
                        <a:latin typeface="Times" pitchFamily="-111" charset="0"/>
                        <a:ea typeface="ヒラギノ角ゴ Pro W3" pitchFamily="-111" charset="-128"/>
                        <a:cs typeface="ヒラギノ角ゴ Pro W3" pitchFamily="-11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hMerge="1">
                  <a:txBody>
                    <a:bodyPr/>
                    <a:lstStyle/>
                    <a:p>
                      <a:endParaRPr lang="de-DE"/>
                    </a:p>
                  </a:txBody>
                  <a:tcPr/>
                </a:tc>
                <a:tc hMerge="1">
                  <a:txBody>
                    <a:bodyPr/>
                    <a:lstStyle/>
                    <a:p>
                      <a:endParaRPr lang="de-DE"/>
                    </a:p>
                  </a:txBody>
                  <a:tcPr/>
                </a:tc>
                <a:tc hMerge="1">
                  <a:txBody>
                    <a:bodyPr/>
                    <a:lstStyle/>
                    <a:p>
                      <a:endParaRPr lang="de-DE"/>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49" name="Rectangle 1093"/>
          <p:cNvSpPr>
            <a:spLocks noChangeArrowheads="1"/>
          </p:cNvSpPr>
          <p:nvPr/>
        </p:nvSpPr>
        <p:spPr bwMode="auto">
          <a:xfrm>
            <a:off x="880534" y="4965700"/>
            <a:ext cx="7382933" cy="1358900"/>
          </a:xfrm>
          <a:prstGeom prst="rect">
            <a:avLst/>
          </a:prstGeom>
          <a:solidFill>
            <a:srgbClr val="004182"/>
          </a:solidFill>
          <a:ln w="12700">
            <a:solidFill>
              <a:srgbClr val="F2C712"/>
            </a:solidFill>
            <a:miter lim="800000"/>
            <a:headEnd/>
            <a:tailEnd/>
          </a:ln>
          <a:effectLst/>
        </p:spPr>
        <p:txBody>
          <a:bodyPr wrap="none" anchor="ctr">
            <a:prstTxWarp prst="textNoShape">
              <a:avLst/>
            </a:prstTxWarp>
          </a:bodyPr>
          <a:lstStyle/>
          <a:p>
            <a:endParaRPr lang="en-GB" dirty="0"/>
          </a:p>
        </p:txBody>
      </p:sp>
      <p:sp>
        <p:nvSpPr>
          <p:cNvPr id="97284" name="Rectangle 1028"/>
          <p:cNvSpPr>
            <a:spLocks noChangeArrowheads="1"/>
          </p:cNvSpPr>
          <p:nvPr/>
        </p:nvSpPr>
        <p:spPr bwMode="auto">
          <a:xfrm>
            <a:off x="880534" y="457200"/>
            <a:ext cx="7382933" cy="914400"/>
          </a:xfrm>
          <a:prstGeom prst="rect">
            <a:avLst/>
          </a:prstGeom>
          <a:noFill/>
          <a:ln w="9525">
            <a:noFill/>
            <a:miter lim="800000"/>
            <a:headEnd/>
            <a:tailEnd/>
          </a:ln>
          <a:effectLst/>
        </p:spPr>
        <p:txBody>
          <a:bodyPr lIns="0" tIns="0" rIns="0" bIns="0">
            <a:prstTxWarp prst="textNoShape">
              <a:avLst/>
            </a:prstTxWarp>
          </a:bodyPr>
          <a:lstStyle/>
          <a:p>
            <a:pPr algn="ctr"/>
            <a:r>
              <a:rPr lang="en-GB" sz="4400" dirty="0" smtClean="0"/>
              <a:t>opioids</a:t>
            </a:r>
            <a:endParaRPr lang="en-GB" sz="4400" dirty="0"/>
          </a:p>
        </p:txBody>
      </p:sp>
      <p:sp>
        <p:nvSpPr>
          <p:cNvPr id="97285" name="Rectangle 1029"/>
          <p:cNvSpPr>
            <a:spLocks noChangeArrowheads="1"/>
          </p:cNvSpPr>
          <p:nvPr/>
        </p:nvSpPr>
        <p:spPr bwMode="auto">
          <a:xfrm>
            <a:off x="959556" y="1600200"/>
            <a:ext cx="7223478" cy="533400"/>
          </a:xfrm>
          <a:prstGeom prst="rect">
            <a:avLst/>
          </a:prstGeom>
          <a:noFill/>
          <a:ln w="9525">
            <a:noFill/>
            <a:miter lim="800000"/>
            <a:headEnd/>
            <a:tailEnd/>
          </a:ln>
          <a:effectLst/>
        </p:spPr>
        <p:txBody>
          <a:bodyPr lIns="0" tIns="0" rIns="0" bIns="0">
            <a:prstTxWarp prst="textNoShape">
              <a:avLst/>
            </a:prstTxWarp>
          </a:bodyPr>
          <a:lstStyle/>
          <a:p>
            <a:pPr algn="ctr"/>
            <a:r>
              <a:rPr lang="en-GB" sz="3000" b="1" dirty="0" err="1" smtClean="0"/>
              <a:t>Clasificaton</a:t>
            </a:r>
            <a:r>
              <a:rPr lang="en-GB" sz="3000" b="1" dirty="0" smtClean="0"/>
              <a:t> of the opioids</a:t>
            </a:r>
            <a:r>
              <a:rPr lang="en-GB" sz="3000" b="1" dirty="0" smtClean="0">
                <a:solidFill>
                  <a:schemeClr val="bg1"/>
                </a:solidFill>
              </a:rPr>
              <a:t> </a:t>
            </a:r>
            <a:r>
              <a:rPr lang="en-GB" sz="3000" baseline="30000" dirty="0" smtClean="0">
                <a:solidFill>
                  <a:schemeClr val="bg1"/>
                </a:solidFill>
              </a:rPr>
              <a:t>(6, 7)</a:t>
            </a:r>
            <a:endParaRPr lang="en-GB" sz="3000" baseline="30000" dirty="0">
              <a:solidFill>
                <a:schemeClr val="bg1"/>
              </a:solidFill>
            </a:endParaRPr>
          </a:p>
        </p:txBody>
      </p:sp>
      <p:sp>
        <p:nvSpPr>
          <p:cNvPr id="97286" name="Rectangle 1030"/>
          <p:cNvSpPr>
            <a:spLocks noChangeArrowheads="1"/>
          </p:cNvSpPr>
          <p:nvPr/>
        </p:nvSpPr>
        <p:spPr bwMode="auto">
          <a:xfrm rot="-996609">
            <a:off x="338667" y="1917700"/>
            <a:ext cx="1761067" cy="1290638"/>
          </a:xfrm>
          <a:prstGeom prst="rect">
            <a:avLst/>
          </a:prstGeom>
          <a:solidFill>
            <a:schemeClr val="bg1"/>
          </a:solidFill>
          <a:ln w="12700">
            <a:solidFill>
              <a:srgbClr val="000000"/>
            </a:solidFill>
            <a:miter lim="800000"/>
            <a:headEnd/>
            <a:tailEnd/>
          </a:ln>
          <a:effectLst/>
        </p:spPr>
        <p:txBody>
          <a:bodyPr wrap="none" anchor="ctr">
            <a:prstTxWarp prst="textNoShape">
              <a:avLst/>
            </a:prstTxWarp>
          </a:bodyPr>
          <a:lstStyle/>
          <a:p>
            <a:pPr algn="ctr"/>
            <a:r>
              <a:rPr lang="en-GB" sz="1500" dirty="0" smtClean="0"/>
              <a:t>ORAL, </a:t>
            </a:r>
          </a:p>
          <a:p>
            <a:pPr algn="ctr"/>
            <a:r>
              <a:rPr lang="en-GB" sz="1500" dirty="0" smtClean="0"/>
              <a:t>INJECTABLE,</a:t>
            </a:r>
          </a:p>
          <a:p>
            <a:pPr algn="ctr"/>
            <a:r>
              <a:rPr lang="en-GB" sz="1500" dirty="0" smtClean="0"/>
              <a:t>TRANSDERMAL</a:t>
            </a:r>
          </a:p>
          <a:p>
            <a:pPr algn="ctr"/>
            <a:r>
              <a:rPr lang="en-GB" sz="1500" dirty="0" smtClean="0"/>
              <a:t>RECTAL OR </a:t>
            </a:r>
          </a:p>
          <a:p>
            <a:pPr algn="ctr"/>
            <a:r>
              <a:rPr lang="en-GB" sz="1500" dirty="0" smtClean="0"/>
              <a:t>SUBLINGUAL</a:t>
            </a:r>
            <a:endParaRPr lang="en-GB" sz="1500" dirty="0"/>
          </a:p>
        </p:txBody>
      </p:sp>
      <p:sp>
        <p:nvSpPr>
          <p:cNvPr id="97325" name="Rectangle 1069"/>
          <p:cNvSpPr>
            <a:spLocks noChangeArrowheads="1"/>
          </p:cNvSpPr>
          <p:nvPr/>
        </p:nvSpPr>
        <p:spPr bwMode="auto">
          <a:xfrm>
            <a:off x="880534" y="3244850"/>
            <a:ext cx="7382933" cy="1631950"/>
          </a:xfrm>
          <a:prstGeom prst="rect">
            <a:avLst/>
          </a:prstGeom>
          <a:solidFill>
            <a:srgbClr val="004182"/>
          </a:solidFill>
          <a:ln w="12700">
            <a:solidFill>
              <a:srgbClr val="F2C712"/>
            </a:solidFill>
            <a:miter lim="800000"/>
            <a:headEnd/>
            <a:tailEnd/>
          </a:ln>
          <a:effectLst/>
        </p:spPr>
        <p:txBody>
          <a:bodyPr wrap="none" anchor="ctr">
            <a:prstTxWarp prst="textNoShape">
              <a:avLst/>
            </a:prstTxWarp>
          </a:bodyPr>
          <a:lstStyle/>
          <a:p>
            <a:endParaRPr lang="en-GB"/>
          </a:p>
        </p:txBody>
      </p:sp>
      <p:sp>
        <p:nvSpPr>
          <p:cNvPr id="97326" name="Rectangle 1070"/>
          <p:cNvSpPr>
            <a:spLocks noChangeArrowheads="1"/>
          </p:cNvSpPr>
          <p:nvPr/>
        </p:nvSpPr>
        <p:spPr bwMode="auto">
          <a:xfrm>
            <a:off x="2235200" y="2551114"/>
            <a:ext cx="6028267" cy="611187"/>
          </a:xfrm>
          <a:prstGeom prst="rect">
            <a:avLst/>
          </a:prstGeom>
          <a:solidFill>
            <a:srgbClr val="F236B4"/>
          </a:solidFill>
          <a:ln w="12700">
            <a:solidFill>
              <a:srgbClr val="F2C712"/>
            </a:solidFill>
            <a:miter lim="800000"/>
            <a:headEnd/>
            <a:tailEnd/>
          </a:ln>
          <a:effectLst/>
        </p:spPr>
        <p:txBody>
          <a:bodyPr wrap="none" anchor="ctr">
            <a:prstTxWarp prst="textNoShape">
              <a:avLst/>
            </a:prstTxWarp>
          </a:bodyPr>
          <a:lstStyle/>
          <a:p>
            <a:endParaRPr lang="en-GB"/>
          </a:p>
        </p:txBody>
      </p:sp>
      <p:sp>
        <p:nvSpPr>
          <p:cNvPr id="97327" name="Line 1071"/>
          <p:cNvSpPr>
            <a:spLocks noChangeShapeType="1"/>
          </p:cNvSpPr>
          <p:nvPr/>
        </p:nvSpPr>
        <p:spPr bwMode="auto">
          <a:xfrm>
            <a:off x="6366933" y="2551114"/>
            <a:ext cx="0" cy="611187"/>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
        <p:nvSpPr>
          <p:cNvPr id="97328" name="Line 1072"/>
          <p:cNvSpPr>
            <a:spLocks noChangeShapeType="1"/>
          </p:cNvSpPr>
          <p:nvPr/>
        </p:nvSpPr>
        <p:spPr bwMode="auto">
          <a:xfrm>
            <a:off x="4402667" y="2551114"/>
            <a:ext cx="0" cy="611187"/>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
        <p:nvSpPr>
          <p:cNvPr id="97329" name="Line 1073"/>
          <p:cNvSpPr>
            <a:spLocks noChangeShapeType="1"/>
          </p:cNvSpPr>
          <p:nvPr/>
        </p:nvSpPr>
        <p:spPr bwMode="auto">
          <a:xfrm>
            <a:off x="2235200" y="3238500"/>
            <a:ext cx="0" cy="1638300"/>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
        <p:nvSpPr>
          <p:cNvPr id="97330" name="Rectangle 1074"/>
          <p:cNvSpPr>
            <a:spLocks noChangeArrowheads="1"/>
          </p:cNvSpPr>
          <p:nvPr/>
        </p:nvSpPr>
        <p:spPr bwMode="auto">
          <a:xfrm>
            <a:off x="2302934" y="2647950"/>
            <a:ext cx="2108200" cy="444500"/>
          </a:xfrm>
          <a:prstGeom prst="rect">
            <a:avLst/>
          </a:prstGeom>
          <a:noFill/>
          <a:ln w="12700">
            <a:noFill/>
            <a:miter lim="800000"/>
            <a:headEnd/>
            <a:tailEnd/>
          </a:ln>
          <a:effectLst/>
        </p:spPr>
        <p:txBody>
          <a:bodyPr wrap="none" anchor="ctr">
            <a:prstTxWarp prst="textNoShape">
              <a:avLst/>
            </a:prstTxWarp>
          </a:bodyPr>
          <a:lstStyle/>
          <a:p>
            <a:pPr algn="ctr">
              <a:lnSpc>
                <a:spcPct val="85000"/>
              </a:lnSpc>
            </a:pPr>
            <a:r>
              <a:rPr lang="en-GB" sz="2000" smtClean="0">
                <a:solidFill>
                  <a:schemeClr val="bg1"/>
                </a:solidFill>
              </a:rPr>
              <a:t>Agonists</a:t>
            </a:r>
            <a:endParaRPr lang="en-GB" sz="2000">
              <a:solidFill>
                <a:schemeClr val="bg1"/>
              </a:solidFill>
            </a:endParaRPr>
          </a:p>
        </p:txBody>
      </p:sp>
      <p:sp>
        <p:nvSpPr>
          <p:cNvPr id="97331" name="Rectangle 1075"/>
          <p:cNvSpPr>
            <a:spLocks noChangeArrowheads="1"/>
          </p:cNvSpPr>
          <p:nvPr/>
        </p:nvSpPr>
        <p:spPr bwMode="auto">
          <a:xfrm>
            <a:off x="4470400" y="2570163"/>
            <a:ext cx="1862667" cy="596900"/>
          </a:xfrm>
          <a:prstGeom prst="rect">
            <a:avLst/>
          </a:prstGeom>
          <a:noFill/>
          <a:ln w="12700">
            <a:noFill/>
            <a:miter lim="800000"/>
            <a:headEnd/>
            <a:tailEnd/>
          </a:ln>
          <a:effectLst/>
        </p:spPr>
        <p:txBody>
          <a:bodyPr wrap="none" anchor="ctr">
            <a:prstTxWarp prst="textNoShape">
              <a:avLst/>
            </a:prstTxWarp>
          </a:bodyPr>
          <a:lstStyle/>
          <a:p>
            <a:pPr algn="ctr">
              <a:lnSpc>
                <a:spcPct val="85000"/>
              </a:lnSpc>
            </a:pPr>
            <a:r>
              <a:rPr lang="en-GB" sz="2000" smtClean="0">
                <a:solidFill>
                  <a:schemeClr val="bg1"/>
                </a:solidFill>
              </a:rPr>
              <a:t>Partial</a:t>
            </a:r>
          </a:p>
          <a:p>
            <a:pPr algn="ctr">
              <a:lnSpc>
                <a:spcPct val="85000"/>
              </a:lnSpc>
            </a:pPr>
            <a:r>
              <a:rPr lang="en-GB" sz="2000" smtClean="0">
                <a:solidFill>
                  <a:schemeClr val="bg1"/>
                </a:solidFill>
              </a:rPr>
              <a:t>agonists</a:t>
            </a:r>
            <a:endParaRPr lang="en-GB" sz="2000">
              <a:solidFill>
                <a:schemeClr val="bg1"/>
              </a:solidFill>
            </a:endParaRPr>
          </a:p>
        </p:txBody>
      </p:sp>
      <p:sp>
        <p:nvSpPr>
          <p:cNvPr id="97332" name="Rectangle 1076"/>
          <p:cNvSpPr>
            <a:spLocks noChangeArrowheads="1"/>
          </p:cNvSpPr>
          <p:nvPr/>
        </p:nvSpPr>
        <p:spPr bwMode="auto">
          <a:xfrm>
            <a:off x="6434667" y="2573339"/>
            <a:ext cx="1783644" cy="593725"/>
          </a:xfrm>
          <a:prstGeom prst="rect">
            <a:avLst/>
          </a:prstGeom>
          <a:noFill/>
          <a:ln w="12700">
            <a:noFill/>
            <a:miter lim="800000"/>
            <a:headEnd/>
            <a:tailEnd/>
          </a:ln>
          <a:effectLst/>
        </p:spPr>
        <p:txBody>
          <a:bodyPr wrap="none" lIns="0" tIns="0" rIns="0" bIns="0" anchor="ctr">
            <a:prstTxWarp prst="textNoShape">
              <a:avLst/>
            </a:prstTxWarp>
          </a:bodyPr>
          <a:lstStyle/>
          <a:p>
            <a:pPr algn="ctr">
              <a:lnSpc>
                <a:spcPct val="85000"/>
              </a:lnSpc>
            </a:pPr>
            <a:r>
              <a:rPr lang="en-GB" sz="2000" smtClean="0">
                <a:solidFill>
                  <a:schemeClr val="bg1"/>
                </a:solidFill>
              </a:rPr>
              <a:t>Agonist-</a:t>
            </a:r>
          </a:p>
          <a:p>
            <a:pPr algn="ctr">
              <a:lnSpc>
                <a:spcPct val="85000"/>
              </a:lnSpc>
            </a:pPr>
            <a:r>
              <a:rPr lang="en-GB" sz="2000" smtClean="0">
                <a:solidFill>
                  <a:schemeClr val="bg1"/>
                </a:solidFill>
              </a:rPr>
              <a:t>antagonists</a:t>
            </a:r>
            <a:endParaRPr lang="en-GB" sz="2000">
              <a:solidFill>
                <a:schemeClr val="bg1"/>
              </a:solidFill>
            </a:endParaRPr>
          </a:p>
        </p:txBody>
      </p:sp>
      <p:sp>
        <p:nvSpPr>
          <p:cNvPr id="97333" name="Rectangle 1077"/>
          <p:cNvSpPr>
            <a:spLocks noChangeArrowheads="1"/>
          </p:cNvSpPr>
          <p:nvPr/>
        </p:nvSpPr>
        <p:spPr bwMode="auto">
          <a:xfrm>
            <a:off x="2302933" y="3351213"/>
            <a:ext cx="2270478" cy="1465262"/>
          </a:xfrm>
          <a:prstGeom prst="rect">
            <a:avLst/>
          </a:prstGeom>
          <a:noFill/>
          <a:ln w="9525">
            <a:noFill/>
            <a:miter lim="800000"/>
            <a:headEnd/>
            <a:tailEnd/>
          </a:ln>
          <a:effectLst/>
        </p:spPr>
        <p:txBody>
          <a:bodyPr anchor="ctr">
            <a:prstTxWarp prst="textNoShape">
              <a:avLst/>
            </a:prstTxWarp>
            <a:spAutoFit/>
          </a:bodyPr>
          <a:lstStyle/>
          <a:p>
            <a:r>
              <a:rPr lang="en-GB" sz="1800" smtClean="0">
                <a:solidFill>
                  <a:srgbClr val="F2C712"/>
                </a:solidFill>
              </a:rPr>
              <a:t>•</a:t>
            </a:r>
            <a:r>
              <a:rPr lang="en-GB" sz="1800" smtClean="0">
                <a:solidFill>
                  <a:schemeClr val="bg1"/>
                </a:solidFill>
              </a:rPr>
              <a:t> Morphine</a:t>
            </a:r>
          </a:p>
          <a:p>
            <a:r>
              <a:rPr lang="en-GB" sz="1800" smtClean="0">
                <a:solidFill>
                  <a:srgbClr val="F2C712"/>
                </a:solidFill>
              </a:rPr>
              <a:t>•</a:t>
            </a:r>
            <a:r>
              <a:rPr lang="en-GB" sz="1800" smtClean="0">
                <a:solidFill>
                  <a:schemeClr val="bg1"/>
                </a:solidFill>
              </a:rPr>
              <a:t> Methadone</a:t>
            </a:r>
          </a:p>
          <a:p>
            <a:r>
              <a:rPr lang="en-GB" sz="1800" smtClean="0">
                <a:solidFill>
                  <a:srgbClr val="F2C712"/>
                </a:solidFill>
              </a:rPr>
              <a:t>•</a:t>
            </a:r>
            <a:r>
              <a:rPr lang="en-GB" sz="1800" smtClean="0">
                <a:solidFill>
                  <a:schemeClr val="bg1"/>
                </a:solidFill>
              </a:rPr>
              <a:t> </a:t>
            </a:r>
            <a:r>
              <a:rPr lang="en-GB" smtClean="0">
                <a:solidFill>
                  <a:schemeClr val="bg1"/>
                </a:solidFill>
              </a:rPr>
              <a:t>Oxycodone</a:t>
            </a:r>
            <a:endParaRPr lang="en-GB" sz="1800" smtClean="0">
              <a:solidFill>
                <a:schemeClr val="bg1"/>
              </a:solidFill>
            </a:endParaRPr>
          </a:p>
          <a:p>
            <a:r>
              <a:rPr lang="en-GB" sz="1800" smtClean="0">
                <a:solidFill>
                  <a:srgbClr val="F2C712"/>
                </a:solidFill>
              </a:rPr>
              <a:t>•</a:t>
            </a:r>
            <a:r>
              <a:rPr lang="en-GB" sz="1800" smtClean="0">
                <a:solidFill>
                  <a:schemeClr val="bg1"/>
                </a:solidFill>
              </a:rPr>
              <a:t> Fentanyl</a:t>
            </a:r>
          </a:p>
          <a:p>
            <a:r>
              <a:rPr lang="en-GB" sz="1800" smtClean="0">
                <a:solidFill>
                  <a:srgbClr val="F2C712"/>
                </a:solidFill>
              </a:rPr>
              <a:t>•</a:t>
            </a:r>
            <a:r>
              <a:rPr lang="en-GB" sz="1800" smtClean="0">
                <a:solidFill>
                  <a:schemeClr val="bg1"/>
                </a:solidFill>
              </a:rPr>
              <a:t> Hydromorphone</a:t>
            </a:r>
            <a:endParaRPr lang="en-GB" sz="1800">
              <a:solidFill>
                <a:schemeClr val="bg1"/>
              </a:solidFill>
            </a:endParaRPr>
          </a:p>
        </p:txBody>
      </p:sp>
      <p:sp>
        <p:nvSpPr>
          <p:cNvPr id="97334" name="Line 1078"/>
          <p:cNvSpPr>
            <a:spLocks noChangeShapeType="1"/>
          </p:cNvSpPr>
          <p:nvPr/>
        </p:nvSpPr>
        <p:spPr bwMode="auto">
          <a:xfrm>
            <a:off x="4402667" y="4978400"/>
            <a:ext cx="0" cy="1346200"/>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
        <p:nvSpPr>
          <p:cNvPr id="97342" name="Rectangle 1086"/>
          <p:cNvSpPr>
            <a:spLocks noChangeArrowheads="1"/>
          </p:cNvSpPr>
          <p:nvPr/>
        </p:nvSpPr>
        <p:spPr bwMode="auto">
          <a:xfrm>
            <a:off x="4470400" y="3351213"/>
            <a:ext cx="1828800" cy="366712"/>
          </a:xfrm>
          <a:prstGeom prst="rect">
            <a:avLst/>
          </a:prstGeom>
          <a:noFill/>
          <a:ln w="9525">
            <a:noFill/>
            <a:miter lim="800000"/>
            <a:headEnd/>
            <a:tailEnd/>
          </a:ln>
          <a:effectLst/>
        </p:spPr>
        <p:txBody>
          <a:bodyPr anchor="ctr">
            <a:prstTxWarp prst="textNoShape">
              <a:avLst/>
            </a:prstTxWarp>
            <a:spAutoFit/>
          </a:bodyPr>
          <a:lstStyle/>
          <a:p>
            <a:r>
              <a:rPr lang="en-GB" sz="1800" smtClean="0">
                <a:solidFill>
                  <a:srgbClr val="F2C712"/>
                </a:solidFill>
              </a:rPr>
              <a:t>•</a:t>
            </a:r>
            <a:r>
              <a:rPr lang="en-GB" sz="1800" smtClean="0">
                <a:solidFill>
                  <a:schemeClr val="bg1"/>
                </a:solidFill>
              </a:rPr>
              <a:t> Buprenorphine</a:t>
            </a:r>
            <a:endParaRPr lang="en-GB" sz="1800">
              <a:solidFill>
                <a:schemeClr val="bg1"/>
              </a:solidFill>
            </a:endParaRPr>
          </a:p>
        </p:txBody>
      </p:sp>
      <p:sp>
        <p:nvSpPr>
          <p:cNvPr id="97343" name="Rectangle 1087"/>
          <p:cNvSpPr>
            <a:spLocks noChangeArrowheads="1"/>
          </p:cNvSpPr>
          <p:nvPr/>
        </p:nvSpPr>
        <p:spPr bwMode="auto">
          <a:xfrm>
            <a:off x="6445955" y="3489712"/>
            <a:ext cx="1761067" cy="646331"/>
          </a:xfrm>
          <a:prstGeom prst="rect">
            <a:avLst/>
          </a:prstGeom>
          <a:noFill/>
          <a:ln w="9525">
            <a:noFill/>
            <a:miter lim="800000"/>
            <a:headEnd/>
            <a:tailEnd/>
          </a:ln>
          <a:effectLst/>
        </p:spPr>
        <p:txBody>
          <a:bodyPr anchor="ctr">
            <a:prstTxWarp prst="textNoShape">
              <a:avLst/>
            </a:prstTxWarp>
            <a:spAutoFit/>
          </a:bodyPr>
          <a:lstStyle/>
          <a:p>
            <a:r>
              <a:rPr lang="en-GB" sz="1800" smtClean="0">
                <a:solidFill>
                  <a:srgbClr val="F2C712"/>
                </a:solidFill>
              </a:rPr>
              <a:t>•</a:t>
            </a:r>
            <a:r>
              <a:rPr lang="en-GB" sz="1800" smtClean="0">
                <a:solidFill>
                  <a:schemeClr val="bg1"/>
                </a:solidFill>
              </a:rPr>
              <a:t> Buprenorphine</a:t>
            </a:r>
          </a:p>
          <a:p>
            <a:r>
              <a:rPr lang="en-GB" sz="1800" smtClean="0">
                <a:solidFill>
                  <a:srgbClr val="F2C712"/>
                </a:solidFill>
              </a:rPr>
              <a:t>•</a:t>
            </a:r>
            <a:r>
              <a:rPr lang="en-GB" sz="1800" smtClean="0">
                <a:solidFill>
                  <a:schemeClr val="bg1"/>
                </a:solidFill>
              </a:rPr>
              <a:t> Nalbuphine</a:t>
            </a:r>
            <a:endParaRPr lang="en-GB" sz="1800">
              <a:solidFill>
                <a:schemeClr val="bg1"/>
              </a:solidFill>
            </a:endParaRPr>
          </a:p>
        </p:txBody>
      </p:sp>
      <p:sp>
        <p:nvSpPr>
          <p:cNvPr id="97346" name="Rectangle 1090"/>
          <p:cNvSpPr>
            <a:spLocks noChangeArrowheads="1"/>
          </p:cNvSpPr>
          <p:nvPr/>
        </p:nvSpPr>
        <p:spPr bwMode="auto">
          <a:xfrm>
            <a:off x="880533" y="3351213"/>
            <a:ext cx="1354667" cy="646331"/>
          </a:xfrm>
          <a:prstGeom prst="rect">
            <a:avLst/>
          </a:prstGeom>
          <a:noFill/>
          <a:ln w="9525">
            <a:noFill/>
            <a:miter lim="800000"/>
            <a:headEnd/>
            <a:tailEnd/>
          </a:ln>
          <a:effectLst/>
        </p:spPr>
        <p:txBody>
          <a:bodyPr anchor="ctr">
            <a:prstTxWarp prst="textNoShape">
              <a:avLst/>
            </a:prstTxWarp>
            <a:spAutoFit/>
          </a:bodyPr>
          <a:lstStyle/>
          <a:p>
            <a:pPr algn="ctr"/>
            <a:r>
              <a:rPr lang="en-GB" sz="1800" smtClean="0">
                <a:solidFill>
                  <a:srgbClr val="F2C712"/>
                </a:solidFill>
              </a:rPr>
              <a:t>Step III - analgetics</a:t>
            </a:r>
            <a:endParaRPr lang="en-GB" sz="1800">
              <a:solidFill>
                <a:srgbClr val="F2C712"/>
              </a:solidFill>
            </a:endParaRPr>
          </a:p>
        </p:txBody>
      </p:sp>
      <p:sp>
        <p:nvSpPr>
          <p:cNvPr id="97347" name="Rectangle 1091"/>
          <p:cNvSpPr>
            <a:spLocks noChangeArrowheads="1"/>
          </p:cNvSpPr>
          <p:nvPr/>
        </p:nvSpPr>
        <p:spPr bwMode="auto">
          <a:xfrm>
            <a:off x="812800" y="4935539"/>
            <a:ext cx="1490133" cy="646331"/>
          </a:xfrm>
          <a:prstGeom prst="rect">
            <a:avLst/>
          </a:prstGeom>
          <a:noFill/>
          <a:ln w="9525">
            <a:noFill/>
            <a:miter lim="800000"/>
            <a:headEnd/>
            <a:tailEnd/>
          </a:ln>
          <a:effectLst/>
        </p:spPr>
        <p:txBody>
          <a:bodyPr anchor="ctr">
            <a:prstTxWarp prst="textNoShape">
              <a:avLst/>
            </a:prstTxWarp>
            <a:spAutoFit/>
          </a:bodyPr>
          <a:lstStyle/>
          <a:p>
            <a:pPr algn="ctr"/>
            <a:r>
              <a:rPr lang="en-GB" sz="1800" smtClean="0">
                <a:solidFill>
                  <a:srgbClr val="F2C712"/>
                </a:solidFill>
              </a:rPr>
              <a:t>Step II –</a:t>
            </a:r>
          </a:p>
          <a:p>
            <a:pPr algn="ctr"/>
            <a:r>
              <a:rPr lang="en-GB" smtClean="0">
                <a:solidFill>
                  <a:srgbClr val="F2C712"/>
                </a:solidFill>
              </a:rPr>
              <a:t>analgetics</a:t>
            </a:r>
            <a:endParaRPr lang="en-GB" sz="1800">
              <a:solidFill>
                <a:srgbClr val="F2C712"/>
              </a:solidFill>
            </a:endParaRPr>
          </a:p>
        </p:txBody>
      </p:sp>
      <p:sp>
        <p:nvSpPr>
          <p:cNvPr id="97348" name="Rectangle 1092"/>
          <p:cNvSpPr>
            <a:spLocks noChangeArrowheads="1"/>
          </p:cNvSpPr>
          <p:nvPr/>
        </p:nvSpPr>
        <p:spPr bwMode="auto">
          <a:xfrm>
            <a:off x="2235200" y="5072064"/>
            <a:ext cx="2338212" cy="1190625"/>
          </a:xfrm>
          <a:prstGeom prst="rect">
            <a:avLst/>
          </a:prstGeom>
          <a:noFill/>
          <a:ln w="9525">
            <a:noFill/>
            <a:miter lim="800000"/>
            <a:headEnd/>
            <a:tailEnd/>
          </a:ln>
          <a:effectLst/>
        </p:spPr>
        <p:txBody>
          <a:bodyPr anchor="ctr">
            <a:prstTxWarp prst="textNoShape">
              <a:avLst/>
            </a:prstTxWarp>
            <a:spAutoFit/>
          </a:bodyPr>
          <a:lstStyle/>
          <a:p>
            <a:r>
              <a:rPr lang="en-GB" sz="1800" smtClean="0">
                <a:solidFill>
                  <a:srgbClr val="F2C712"/>
                </a:solidFill>
              </a:rPr>
              <a:t>•</a:t>
            </a:r>
            <a:r>
              <a:rPr lang="en-GB" sz="1800" smtClean="0">
                <a:solidFill>
                  <a:schemeClr val="bg1"/>
                </a:solidFill>
              </a:rPr>
              <a:t> Tramadole</a:t>
            </a:r>
          </a:p>
          <a:p>
            <a:r>
              <a:rPr lang="en-GB" sz="1800" smtClean="0">
                <a:solidFill>
                  <a:srgbClr val="F2C712"/>
                </a:solidFill>
              </a:rPr>
              <a:t>•</a:t>
            </a:r>
            <a:r>
              <a:rPr lang="en-GB" sz="1800" smtClean="0">
                <a:solidFill>
                  <a:schemeClr val="bg1"/>
                </a:solidFill>
              </a:rPr>
              <a:t> Dihydrocodeine</a:t>
            </a:r>
          </a:p>
          <a:p>
            <a:r>
              <a:rPr lang="en-GB" sz="1800" smtClean="0">
                <a:solidFill>
                  <a:srgbClr val="F2C712"/>
                </a:solidFill>
              </a:rPr>
              <a:t>•</a:t>
            </a:r>
            <a:r>
              <a:rPr lang="en-GB" sz="1800" smtClean="0">
                <a:solidFill>
                  <a:schemeClr val="bg1"/>
                </a:solidFill>
              </a:rPr>
              <a:t> Codeine</a:t>
            </a:r>
          </a:p>
          <a:p>
            <a:r>
              <a:rPr lang="en-GB" sz="1800" smtClean="0">
                <a:solidFill>
                  <a:srgbClr val="F2C712"/>
                </a:solidFill>
              </a:rPr>
              <a:t>•</a:t>
            </a:r>
            <a:r>
              <a:rPr lang="en-GB" sz="1800" smtClean="0">
                <a:solidFill>
                  <a:schemeClr val="bg1"/>
                </a:solidFill>
              </a:rPr>
              <a:t> </a:t>
            </a:r>
            <a:r>
              <a:rPr lang="en-GB" smtClean="0">
                <a:solidFill>
                  <a:schemeClr val="bg1"/>
                </a:solidFill>
              </a:rPr>
              <a:t>Tilidi</a:t>
            </a:r>
            <a:r>
              <a:rPr lang="en-GB" sz="1800" smtClean="0">
                <a:solidFill>
                  <a:schemeClr val="bg1"/>
                </a:solidFill>
              </a:rPr>
              <a:t>n</a:t>
            </a:r>
            <a:endParaRPr lang="en-GB" sz="1800">
              <a:solidFill>
                <a:schemeClr val="bg1"/>
              </a:solidFill>
            </a:endParaRPr>
          </a:p>
        </p:txBody>
      </p:sp>
      <p:sp>
        <p:nvSpPr>
          <p:cNvPr id="97350" name="Line 1094"/>
          <p:cNvSpPr>
            <a:spLocks noChangeShapeType="1"/>
          </p:cNvSpPr>
          <p:nvPr/>
        </p:nvSpPr>
        <p:spPr bwMode="auto">
          <a:xfrm>
            <a:off x="2235200" y="4965700"/>
            <a:ext cx="0" cy="1346200"/>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
        <p:nvSpPr>
          <p:cNvPr id="97351" name="Line 1095"/>
          <p:cNvSpPr>
            <a:spLocks noChangeShapeType="1"/>
          </p:cNvSpPr>
          <p:nvPr/>
        </p:nvSpPr>
        <p:spPr bwMode="auto">
          <a:xfrm>
            <a:off x="4402667" y="3238500"/>
            <a:ext cx="0" cy="1638300"/>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
        <p:nvSpPr>
          <p:cNvPr id="97352" name="Line 1096"/>
          <p:cNvSpPr>
            <a:spLocks noChangeShapeType="1"/>
          </p:cNvSpPr>
          <p:nvPr/>
        </p:nvSpPr>
        <p:spPr bwMode="auto">
          <a:xfrm>
            <a:off x="6366933" y="4978400"/>
            <a:ext cx="0" cy="1346200"/>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
        <p:nvSpPr>
          <p:cNvPr id="97353" name="Line 1097"/>
          <p:cNvSpPr>
            <a:spLocks noChangeShapeType="1"/>
          </p:cNvSpPr>
          <p:nvPr/>
        </p:nvSpPr>
        <p:spPr bwMode="auto">
          <a:xfrm>
            <a:off x="6366933" y="3238500"/>
            <a:ext cx="0" cy="1638300"/>
          </a:xfrm>
          <a:prstGeom prst="line">
            <a:avLst/>
          </a:prstGeom>
          <a:noFill/>
          <a:ln w="12700">
            <a:solidFill>
              <a:srgbClr val="F2C712"/>
            </a:solidFill>
            <a:round/>
            <a:headEnd/>
            <a:tailEnd/>
          </a:ln>
          <a:effectLst/>
        </p:spPr>
        <p:txBody>
          <a:bodyPr wrap="none" anchor="ctr">
            <a:prstTxWarp prst="textNoShape">
              <a:avLst/>
            </a:prstTxWarp>
          </a:bodyPr>
          <a:lstStyle/>
          <a:p>
            <a:endParaRPr lang="en-GB"/>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err="1" smtClean="0"/>
              <a:t>Sideeffects</a:t>
            </a:r>
            <a:endParaRPr lang="de-DE" dirty="0"/>
          </a:p>
        </p:txBody>
      </p:sp>
      <p:sp>
        <p:nvSpPr>
          <p:cNvPr id="5" name="Textplatzhalter 4"/>
          <p:cNvSpPr>
            <a:spLocks noGrp="1"/>
          </p:cNvSpPr>
          <p:nvPr>
            <p:ph type="body" idx="1"/>
          </p:nvPr>
        </p:nvSpPr>
        <p:spPr/>
        <p:txBody>
          <a:bodyPr/>
          <a:lstStyle/>
          <a:p>
            <a:endParaRPr lang="de-DE"/>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ChangeArrowheads="1"/>
          </p:cNvSpPr>
          <p:nvPr/>
        </p:nvSpPr>
        <p:spPr bwMode="auto">
          <a:xfrm>
            <a:off x="880534" y="457200"/>
            <a:ext cx="7382933" cy="1358900"/>
          </a:xfrm>
          <a:prstGeom prst="rect">
            <a:avLst/>
          </a:prstGeom>
          <a:noFill/>
          <a:ln w="9525">
            <a:noFill/>
            <a:miter lim="800000"/>
            <a:headEnd/>
            <a:tailEnd/>
          </a:ln>
          <a:effectLst/>
        </p:spPr>
        <p:txBody>
          <a:bodyPr lIns="0" tIns="0" rIns="0" bIns="0">
            <a:prstTxWarp prst="textNoShape">
              <a:avLst/>
            </a:prstTxWarp>
          </a:bodyPr>
          <a:lstStyle/>
          <a:p>
            <a:pPr algn="ctr">
              <a:spcAft>
                <a:spcPct val="15000"/>
              </a:spcAft>
            </a:pPr>
            <a:r>
              <a:rPr lang="en-GB" sz="4400" dirty="0" smtClean="0"/>
              <a:t>side-effects</a:t>
            </a:r>
            <a:r>
              <a:rPr lang="en-GB" sz="3600" baseline="30000" dirty="0" smtClean="0">
                <a:solidFill>
                  <a:schemeClr val="bg1"/>
                </a:solidFill>
              </a:rPr>
              <a:t>(6)</a:t>
            </a:r>
            <a:endParaRPr lang="en-GB" sz="3600" baseline="30000" dirty="0">
              <a:solidFill>
                <a:schemeClr val="bg1"/>
              </a:solidFill>
            </a:endParaRPr>
          </a:p>
        </p:txBody>
      </p:sp>
      <p:sp>
        <p:nvSpPr>
          <p:cNvPr id="124932" name="Rectangle 4"/>
          <p:cNvSpPr>
            <a:spLocks noChangeArrowheads="1"/>
          </p:cNvSpPr>
          <p:nvPr/>
        </p:nvSpPr>
        <p:spPr bwMode="auto">
          <a:xfrm>
            <a:off x="914400" y="2660650"/>
            <a:ext cx="7382933" cy="3128962"/>
          </a:xfrm>
          <a:prstGeom prst="rect">
            <a:avLst/>
          </a:prstGeom>
          <a:solidFill>
            <a:srgbClr val="004182"/>
          </a:solidFill>
          <a:ln w="12700">
            <a:solidFill>
              <a:srgbClr val="F2C712"/>
            </a:solidFill>
            <a:miter lim="800000"/>
            <a:headEnd/>
            <a:tailEnd/>
          </a:ln>
          <a:effectLst/>
        </p:spPr>
        <p:txBody>
          <a:bodyPr wrap="none" anchor="ctr">
            <a:prstTxWarp prst="textNoShape">
              <a:avLst/>
            </a:prstTxWarp>
          </a:bodyPr>
          <a:lstStyle/>
          <a:p>
            <a:endParaRPr lang="en-GB" dirty="0"/>
          </a:p>
        </p:txBody>
      </p:sp>
      <p:sp>
        <p:nvSpPr>
          <p:cNvPr id="124933" name="Rectangle 5"/>
          <p:cNvSpPr>
            <a:spLocks noChangeArrowheads="1"/>
          </p:cNvSpPr>
          <p:nvPr/>
        </p:nvSpPr>
        <p:spPr bwMode="auto">
          <a:xfrm>
            <a:off x="880534" y="1897064"/>
            <a:ext cx="7382933" cy="611187"/>
          </a:xfrm>
          <a:prstGeom prst="rect">
            <a:avLst/>
          </a:prstGeom>
          <a:solidFill>
            <a:srgbClr val="F236B4"/>
          </a:solidFill>
          <a:ln w="12700">
            <a:solidFill>
              <a:srgbClr val="F2C712"/>
            </a:solidFill>
            <a:miter lim="800000"/>
            <a:headEnd/>
            <a:tailEnd/>
          </a:ln>
          <a:effectLst/>
        </p:spPr>
        <p:txBody>
          <a:bodyPr wrap="none" anchor="ctr">
            <a:prstTxWarp prst="textNoShape">
              <a:avLst/>
            </a:prstTxWarp>
          </a:bodyPr>
          <a:lstStyle/>
          <a:p>
            <a:endParaRPr lang="en-GB" dirty="0"/>
          </a:p>
        </p:txBody>
      </p:sp>
      <p:sp>
        <p:nvSpPr>
          <p:cNvPr id="124935" name="Line 7"/>
          <p:cNvSpPr>
            <a:spLocks noChangeShapeType="1"/>
          </p:cNvSpPr>
          <p:nvPr/>
        </p:nvSpPr>
        <p:spPr bwMode="auto">
          <a:xfrm>
            <a:off x="4572000" y="1897064"/>
            <a:ext cx="0" cy="611187"/>
          </a:xfrm>
          <a:prstGeom prst="line">
            <a:avLst/>
          </a:prstGeom>
          <a:noFill/>
          <a:ln w="12700">
            <a:solidFill>
              <a:srgbClr val="F2C712"/>
            </a:solidFill>
            <a:round/>
            <a:headEnd/>
            <a:tailEnd/>
          </a:ln>
          <a:effectLst/>
        </p:spPr>
        <p:txBody>
          <a:bodyPr wrap="none" anchor="ctr">
            <a:prstTxWarp prst="textNoShape">
              <a:avLst/>
            </a:prstTxWarp>
          </a:bodyPr>
          <a:lstStyle/>
          <a:p>
            <a:endParaRPr lang="en-GB" dirty="0"/>
          </a:p>
        </p:txBody>
      </p:sp>
      <p:sp>
        <p:nvSpPr>
          <p:cNvPr id="124936" name="Line 8"/>
          <p:cNvSpPr>
            <a:spLocks noChangeShapeType="1"/>
          </p:cNvSpPr>
          <p:nvPr/>
        </p:nvSpPr>
        <p:spPr bwMode="auto">
          <a:xfrm>
            <a:off x="2777067" y="2660650"/>
            <a:ext cx="0" cy="3130550"/>
          </a:xfrm>
          <a:prstGeom prst="line">
            <a:avLst/>
          </a:prstGeom>
          <a:noFill/>
          <a:ln w="12700">
            <a:solidFill>
              <a:srgbClr val="F2C712"/>
            </a:solidFill>
            <a:round/>
            <a:headEnd/>
            <a:tailEnd/>
          </a:ln>
          <a:effectLst/>
        </p:spPr>
        <p:txBody>
          <a:bodyPr wrap="none" anchor="ctr">
            <a:prstTxWarp prst="textNoShape">
              <a:avLst/>
            </a:prstTxWarp>
          </a:bodyPr>
          <a:lstStyle/>
          <a:p>
            <a:endParaRPr lang="en-GB" dirty="0"/>
          </a:p>
        </p:txBody>
      </p:sp>
      <p:sp>
        <p:nvSpPr>
          <p:cNvPr id="124937" name="Rectangle 9"/>
          <p:cNvSpPr>
            <a:spLocks noChangeArrowheads="1"/>
          </p:cNvSpPr>
          <p:nvPr/>
        </p:nvSpPr>
        <p:spPr bwMode="auto">
          <a:xfrm>
            <a:off x="1016000" y="1981200"/>
            <a:ext cx="3578578" cy="444500"/>
          </a:xfrm>
          <a:prstGeom prst="rect">
            <a:avLst/>
          </a:prstGeom>
          <a:noFill/>
          <a:ln w="12700">
            <a:noFill/>
            <a:miter lim="800000"/>
            <a:headEnd/>
            <a:tailEnd/>
          </a:ln>
          <a:effectLst/>
        </p:spPr>
        <p:txBody>
          <a:bodyPr wrap="none" anchor="ctr">
            <a:prstTxWarp prst="textNoShape">
              <a:avLst/>
            </a:prstTxWarp>
          </a:bodyPr>
          <a:lstStyle/>
          <a:p>
            <a:pPr algn="ctr"/>
            <a:r>
              <a:rPr lang="en-GB" sz="2800" b="1" dirty="0" smtClean="0">
                <a:solidFill>
                  <a:srgbClr val="F2C712"/>
                </a:solidFill>
              </a:rPr>
              <a:t>often</a:t>
            </a:r>
            <a:endParaRPr lang="en-GB" sz="2800" dirty="0">
              <a:solidFill>
                <a:srgbClr val="F2C712"/>
              </a:solidFill>
            </a:endParaRPr>
          </a:p>
        </p:txBody>
      </p:sp>
      <p:sp>
        <p:nvSpPr>
          <p:cNvPr id="124938" name="Rectangle 10"/>
          <p:cNvSpPr>
            <a:spLocks noChangeArrowheads="1"/>
          </p:cNvSpPr>
          <p:nvPr/>
        </p:nvSpPr>
        <p:spPr bwMode="auto">
          <a:xfrm>
            <a:off x="4572000" y="1981200"/>
            <a:ext cx="3623733" cy="444500"/>
          </a:xfrm>
          <a:prstGeom prst="rect">
            <a:avLst/>
          </a:prstGeom>
          <a:noFill/>
          <a:ln w="12700">
            <a:noFill/>
            <a:miter lim="800000"/>
            <a:headEnd/>
            <a:tailEnd/>
          </a:ln>
          <a:effectLst/>
        </p:spPr>
        <p:txBody>
          <a:bodyPr wrap="none" anchor="ctr">
            <a:prstTxWarp prst="textNoShape">
              <a:avLst/>
            </a:prstTxWarp>
          </a:bodyPr>
          <a:lstStyle/>
          <a:p>
            <a:pPr algn="ctr"/>
            <a:r>
              <a:rPr lang="en-GB" sz="2800" b="1" dirty="0" smtClean="0">
                <a:solidFill>
                  <a:srgbClr val="F2C712"/>
                </a:solidFill>
              </a:rPr>
              <a:t>rare</a:t>
            </a:r>
            <a:endParaRPr lang="en-GB" sz="2800" dirty="0">
              <a:solidFill>
                <a:srgbClr val="F2C712"/>
              </a:solidFill>
            </a:endParaRPr>
          </a:p>
        </p:txBody>
      </p:sp>
      <p:sp>
        <p:nvSpPr>
          <p:cNvPr id="124941" name="Line 13"/>
          <p:cNvSpPr>
            <a:spLocks noChangeShapeType="1"/>
          </p:cNvSpPr>
          <p:nvPr/>
        </p:nvSpPr>
        <p:spPr bwMode="auto">
          <a:xfrm>
            <a:off x="4572000" y="2660650"/>
            <a:ext cx="0" cy="3130550"/>
          </a:xfrm>
          <a:prstGeom prst="line">
            <a:avLst/>
          </a:prstGeom>
          <a:noFill/>
          <a:ln w="12700">
            <a:solidFill>
              <a:srgbClr val="F2C712"/>
            </a:solidFill>
            <a:round/>
            <a:headEnd/>
            <a:tailEnd/>
          </a:ln>
          <a:effectLst/>
        </p:spPr>
        <p:txBody>
          <a:bodyPr wrap="none" anchor="ctr">
            <a:prstTxWarp prst="textNoShape">
              <a:avLst/>
            </a:prstTxWarp>
          </a:bodyPr>
          <a:lstStyle/>
          <a:p>
            <a:endParaRPr lang="en-GB" dirty="0"/>
          </a:p>
        </p:txBody>
      </p:sp>
      <p:sp>
        <p:nvSpPr>
          <p:cNvPr id="124943" name="Line 15"/>
          <p:cNvSpPr>
            <a:spLocks noChangeShapeType="1"/>
          </p:cNvSpPr>
          <p:nvPr/>
        </p:nvSpPr>
        <p:spPr bwMode="auto">
          <a:xfrm flipH="1" flipV="1">
            <a:off x="880533" y="3505200"/>
            <a:ext cx="3691467" cy="0"/>
          </a:xfrm>
          <a:prstGeom prst="line">
            <a:avLst/>
          </a:prstGeom>
          <a:noFill/>
          <a:ln w="12700">
            <a:solidFill>
              <a:srgbClr val="F2C712"/>
            </a:solidFill>
            <a:round/>
            <a:headEnd/>
            <a:tailEnd/>
          </a:ln>
          <a:effectLst/>
        </p:spPr>
        <p:txBody>
          <a:bodyPr wrap="none" anchor="ctr">
            <a:prstTxWarp prst="textNoShape">
              <a:avLst/>
            </a:prstTxWarp>
          </a:bodyPr>
          <a:lstStyle/>
          <a:p>
            <a:endParaRPr lang="en-GB" dirty="0"/>
          </a:p>
        </p:txBody>
      </p:sp>
      <p:sp>
        <p:nvSpPr>
          <p:cNvPr id="124953" name="Rectangle 25"/>
          <p:cNvSpPr>
            <a:spLocks noChangeArrowheads="1"/>
          </p:cNvSpPr>
          <p:nvPr/>
        </p:nvSpPr>
        <p:spPr bwMode="auto">
          <a:xfrm>
            <a:off x="914400" y="2870350"/>
            <a:ext cx="1828800" cy="461665"/>
          </a:xfrm>
          <a:prstGeom prst="rect">
            <a:avLst/>
          </a:prstGeom>
          <a:noFill/>
          <a:ln w="9525">
            <a:noFill/>
            <a:miter lim="800000"/>
            <a:headEnd/>
            <a:tailEnd/>
          </a:ln>
          <a:effectLst/>
        </p:spPr>
        <p:txBody>
          <a:bodyPr anchor="ctr">
            <a:prstTxWarp prst="textNoShape">
              <a:avLst/>
            </a:prstTxWarp>
            <a:spAutoFit/>
          </a:bodyPr>
          <a:lstStyle/>
          <a:p>
            <a:pPr algn="ctr"/>
            <a:r>
              <a:rPr lang="en-GB" sz="2400" b="1" dirty="0" smtClean="0">
                <a:solidFill>
                  <a:srgbClr val="F2C712"/>
                </a:solidFill>
              </a:rPr>
              <a:t>permanent</a:t>
            </a:r>
            <a:endParaRPr lang="en-GB" sz="2400" b="1" dirty="0">
              <a:solidFill>
                <a:srgbClr val="F2C712"/>
              </a:solidFill>
            </a:endParaRPr>
          </a:p>
        </p:txBody>
      </p:sp>
      <p:sp>
        <p:nvSpPr>
          <p:cNvPr id="124955" name="Rectangle 27"/>
          <p:cNvSpPr>
            <a:spLocks noChangeArrowheads="1"/>
          </p:cNvSpPr>
          <p:nvPr/>
        </p:nvSpPr>
        <p:spPr bwMode="auto">
          <a:xfrm>
            <a:off x="2788355" y="2870351"/>
            <a:ext cx="1761067" cy="461665"/>
          </a:xfrm>
          <a:prstGeom prst="rect">
            <a:avLst/>
          </a:prstGeom>
          <a:noFill/>
          <a:ln w="9525">
            <a:noFill/>
            <a:miter lim="800000"/>
            <a:headEnd/>
            <a:tailEnd/>
          </a:ln>
          <a:effectLst/>
        </p:spPr>
        <p:txBody>
          <a:bodyPr anchor="ctr">
            <a:prstTxWarp prst="textNoShape">
              <a:avLst/>
            </a:prstTxWarp>
            <a:spAutoFit/>
          </a:bodyPr>
          <a:lstStyle/>
          <a:p>
            <a:pPr algn="ctr"/>
            <a:r>
              <a:rPr lang="en-GB" sz="2400" b="1" dirty="0" smtClean="0">
                <a:solidFill>
                  <a:srgbClr val="F2C712"/>
                </a:solidFill>
              </a:rPr>
              <a:t>transitory</a:t>
            </a:r>
            <a:endParaRPr lang="en-GB" sz="2400" b="1" dirty="0">
              <a:solidFill>
                <a:srgbClr val="F2C712"/>
              </a:solidFill>
            </a:endParaRPr>
          </a:p>
        </p:txBody>
      </p:sp>
      <p:sp>
        <p:nvSpPr>
          <p:cNvPr id="124956" name="Rectangle 28"/>
          <p:cNvSpPr>
            <a:spLocks noChangeArrowheads="1"/>
          </p:cNvSpPr>
          <p:nvPr/>
        </p:nvSpPr>
        <p:spPr bwMode="auto">
          <a:xfrm>
            <a:off x="948267" y="3651400"/>
            <a:ext cx="1761067" cy="461665"/>
          </a:xfrm>
          <a:prstGeom prst="rect">
            <a:avLst/>
          </a:prstGeom>
          <a:noFill/>
          <a:ln w="9525">
            <a:noFill/>
            <a:miter lim="800000"/>
            <a:headEnd/>
            <a:tailEnd/>
          </a:ln>
          <a:effectLst/>
        </p:spPr>
        <p:txBody>
          <a:bodyPr anchor="ctr">
            <a:prstTxWarp prst="textNoShape">
              <a:avLst/>
            </a:prstTxWarp>
            <a:spAutoFit/>
          </a:bodyPr>
          <a:lstStyle/>
          <a:p>
            <a:pPr algn="ctr"/>
            <a:r>
              <a:rPr lang="en-GB" sz="2400" b="1" dirty="0" smtClean="0">
                <a:solidFill>
                  <a:schemeClr val="bg1"/>
                </a:solidFill>
              </a:rPr>
              <a:t>constipation</a:t>
            </a:r>
            <a:endParaRPr lang="en-GB" sz="2400" b="1" dirty="0">
              <a:solidFill>
                <a:srgbClr val="F2C712"/>
              </a:solidFill>
            </a:endParaRPr>
          </a:p>
        </p:txBody>
      </p:sp>
      <p:sp>
        <p:nvSpPr>
          <p:cNvPr id="124957" name="Rectangle 29"/>
          <p:cNvSpPr>
            <a:spLocks noChangeArrowheads="1"/>
          </p:cNvSpPr>
          <p:nvPr/>
        </p:nvSpPr>
        <p:spPr bwMode="auto">
          <a:xfrm>
            <a:off x="2856088" y="3514211"/>
            <a:ext cx="1738489" cy="1569660"/>
          </a:xfrm>
          <a:prstGeom prst="rect">
            <a:avLst/>
          </a:prstGeom>
          <a:noFill/>
          <a:ln w="9525">
            <a:noFill/>
            <a:miter lim="800000"/>
            <a:headEnd/>
            <a:tailEnd/>
          </a:ln>
          <a:effectLst/>
        </p:spPr>
        <p:txBody>
          <a:bodyPr wrap="square" anchor="ctr">
            <a:prstTxWarp prst="textNoShape">
              <a:avLst/>
            </a:prstTxWarp>
            <a:spAutoFit/>
          </a:bodyPr>
          <a:lstStyle/>
          <a:p>
            <a:pPr algn="ctr">
              <a:spcAft>
                <a:spcPct val="50000"/>
              </a:spcAft>
            </a:pPr>
            <a:r>
              <a:rPr lang="en-GB" sz="2400" b="1" dirty="0" smtClean="0">
                <a:solidFill>
                  <a:schemeClr val="bg1"/>
                </a:solidFill>
              </a:rPr>
              <a:t>Nausea</a:t>
            </a:r>
          </a:p>
          <a:p>
            <a:pPr algn="ctr">
              <a:spcAft>
                <a:spcPct val="50000"/>
              </a:spcAft>
            </a:pPr>
            <a:r>
              <a:rPr lang="en-GB" sz="2400" b="1" dirty="0" smtClean="0">
                <a:solidFill>
                  <a:schemeClr val="bg1"/>
                </a:solidFill>
              </a:rPr>
              <a:t>Vomiting</a:t>
            </a:r>
          </a:p>
          <a:p>
            <a:pPr algn="ctr">
              <a:spcAft>
                <a:spcPct val="50000"/>
              </a:spcAft>
            </a:pPr>
            <a:r>
              <a:rPr lang="en-GB" sz="2400" b="1" dirty="0" smtClean="0">
                <a:solidFill>
                  <a:schemeClr val="bg1"/>
                </a:solidFill>
              </a:rPr>
              <a:t>somnolence</a:t>
            </a:r>
            <a:endParaRPr lang="en-GB" sz="2400" b="1" dirty="0">
              <a:solidFill>
                <a:srgbClr val="F2C712"/>
              </a:solidFill>
            </a:endParaRPr>
          </a:p>
        </p:txBody>
      </p:sp>
      <p:sp>
        <p:nvSpPr>
          <p:cNvPr id="124958" name="Rectangle 30"/>
          <p:cNvSpPr>
            <a:spLocks noChangeArrowheads="1"/>
          </p:cNvSpPr>
          <p:nvPr/>
        </p:nvSpPr>
        <p:spPr bwMode="auto">
          <a:xfrm>
            <a:off x="4696178" y="3474611"/>
            <a:ext cx="3454400" cy="2308324"/>
          </a:xfrm>
          <a:prstGeom prst="rect">
            <a:avLst/>
          </a:prstGeom>
          <a:noFill/>
          <a:ln w="9525">
            <a:noFill/>
            <a:miter lim="800000"/>
            <a:headEnd/>
            <a:tailEnd/>
          </a:ln>
          <a:effectLst/>
        </p:spPr>
        <p:txBody>
          <a:bodyPr anchor="ctr">
            <a:prstTxWarp prst="textNoShape">
              <a:avLst/>
            </a:prstTxWarp>
            <a:spAutoFit/>
          </a:bodyPr>
          <a:lstStyle/>
          <a:p>
            <a:pPr>
              <a:spcAft>
                <a:spcPct val="50000"/>
              </a:spcAft>
              <a:tabLst>
                <a:tab pos="292100" algn="l"/>
              </a:tabLst>
            </a:pPr>
            <a:r>
              <a:rPr lang="en-GB" sz="1800" b="1" dirty="0" smtClean="0">
                <a:solidFill>
                  <a:schemeClr val="bg1"/>
                </a:solidFill>
              </a:rPr>
              <a:t>1. 	hallucinations, delirium</a:t>
            </a:r>
          </a:p>
          <a:p>
            <a:pPr>
              <a:spcAft>
                <a:spcPct val="50000"/>
              </a:spcAft>
              <a:tabLst>
                <a:tab pos="292100" algn="l"/>
              </a:tabLst>
            </a:pPr>
            <a:r>
              <a:rPr lang="en-GB" sz="1800" b="1" dirty="0" smtClean="0">
                <a:solidFill>
                  <a:schemeClr val="bg1"/>
                </a:solidFill>
              </a:rPr>
              <a:t>2. 	</a:t>
            </a:r>
            <a:r>
              <a:rPr lang="en-GB" b="1" dirty="0" smtClean="0">
                <a:solidFill>
                  <a:schemeClr val="bg1"/>
                </a:solidFill>
              </a:rPr>
              <a:t>d</a:t>
            </a:r>
            <a:r>
              <a:rPr lang="en-GB" sz="1800" b="1" dirty="0" smtClean="0">
                <a:solidFill>
                  <a:schemeClr val="bg1"/>
                </a:solidFill>
              </a:rPr>
              <a:t>ysphoria, dizziness,</a:t>
            </a:r>
            <a:br>
              <a:rPr lang="en-GB" sz="1800" b="1" dirty="0" smtClean="0">
                <a:solidFill>
                  <a:schemeClr val="bg1"/>
                </a:solidFill>
              </a:rPr>
            </a:br>
            <a:r>
              <a:rPr lang="en-GB" sz="1800" b="1" dirty="0" smtClean="0">
                <a:solidFill>
                  <a:schemeClr val="bg1"/>
                </a:solidFill>
              </a:rPr>
              <a:t>	bad dreams, </a:t>
            </a:r>
            <a:r>
              <a:rPr lang="en-GB" b="1" dirty="0">
                <a:solidFill>
                  <a:schemeClr val="bg1"/>
                </a:solidFill>
              </a:rPr>
              <a:t>p</a:t>
            </a:r>
            <a:r>
              <a:rPr lang="en-GB" sz="1800" b="1" dirty="0" smtClean="0">
                <a:solidFill>
                  <a:schemeClr val="bg1"/>
                </a:solidFill>
              </a:rPr>
              <a:t>avor </a:t>
            </a:r>
            <a:r>
              <a:rPr lang="en-GB" b="1" dirty="0">
                <a:solidFill>
                  <a:schemeClr val="bg1"/>
                </a:solidFill>
              </a:rPr>
              <a:t>n</a:t>
            </a:r>
            <a:r>
              <a:rPr lang="en-GB" sz="1800" b="1" dirty="0" smtClean="0">
                <a:solidFill>
                  <a:schemeClr val="bg1"/>
                </a:solidFill>
              </a:rPr>
              <a:t>octurnus</a:t>
            </a:r>
          </a:p>
          <a:p>
            <a:pPr>
              <a:spcAft>
                <a:spcPct val="50000"/>
              </a:spcAft>
              <a:tabLst>
                <a:tab pos="292100" algn="l"/>
              </a:tabLst>
            </a:pPr>
            <a:r>
              <a:rPr lang="en-GB" sz="1800" b="1" dirty="0" smtClean="0">
                <a:solidFill>
                  <a:schemeClr val="bg1"/>
                </a:solidFill>
              </a:rPr>
              <a:t>3. 	</a:t>
            </a:r>
            <a:r>
              <a:rPr lang="en-GB" b="1" dirty="0" smtClean="0">
                <a:solidFill>
                  <a:schemeClr val="bg1"/>
                </a:solidFill>
              </a:rPr>
              <a:t>myoclonus</a:t>
            </a:r>
            <a:r>
              <a:rPr lang="en-GB" sz="1800" b="1" dirty="0" smtClean="0">
                <a:solidFill>
                  <a:schemeClr val="bg1"/>
                </a:solidFill>
              </a:rPr>
              <a:t>, urinary problems 	</a:t>
            </a:r>
          </a:p>
          <a:p>
            <a:pPr>
              <a:spcAft>
                <a:spcPct val="50000"/>
              </a:spcAft>
              <a:tabLst>
                <a:tab pos="292100" algn="l"/>
              </a:tabLst>
            </a:pPr>
            <a:r>
              <a:rPr lang="en-GB" sz="1800" b="1" dirty="0" smtClean="0">
                <a:solidFill>
                  <a:schemeClr val="bg1"/>
                </a:solidFill>
              </a:rPr>
              <a:t>4. 	</a:t>
            </a:r>
            <a:r>
              <a:rPr lang="en-GB" b="1" dirty="0" smtClean="0">
                <a:solidFill>
                  <a:schemeClr val="bg1"/>
                </a:solidFill>
              </a:rPr>
              <a:t>sweating</a:t>
            </a:r>
            <a:endParaRPr lang="en-GB" sz="1800" b="1" dirty="0" smtClean="0">
              <a:solidFill>
                <a:schemeClr val="bg1"/>
              </a:solidFill>
            </a:endParaRPr>
          </a:p>
          <a:p>
            <a:pPr>
              <a:spcAft>
                <a:spcPct val="50000"/>
              </a:spcAft>
              <a:tabLst>
                <a:tab pos="292100" algn="l"/>
              </a:tabLst>
            </a:pPr>
            <a:r>
              <a:rPr lang="en-GB" sz="1800" b="1" dirty="0" smtClean="0">
                <a:solidFill>
                  <a:schemeClr val="bg1"/>
                </a:solidFill>
              </a:rPr>
              <a:t>5. 	pruritus</a:t>
            </a:r>
            <a:endParaRPr lang="en-GB" sz="1800" b="1" dirty="0">
              <a:solidFill>
                <a:srgbClr val="F2C712"/>
              </a:solidFill>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smtClean="0"/>
              <a:t>Opioid </a:t>
            </a:r>
            <a:r>
              <a:rPr lang="de-DE" dirty="0" err="1" smtClean="0"/>
              <a:t>therapy</a:t>
            </a:r>
            <a:r>
              <a:rPr lang="de-DE" dirty="0" smtClean="0"/>
              <a:t> </a:t>
            </a:r>
            <a:r>
              <a:rPr lang="de-DE" dirty="0" err="1" smtClean="0"/>
              <a:t>and</a:t>
            </a:r>
            <a:r>
              <a:rPr lang="de-DE" dirty="0" smtClean="0"/>
              <a:t> </a:t>
            </a:r>
            <a:r>
              <a:rPr lang="de-DE" dirty="0" err="1" smtClean="0"/>
              <a:t>addiction</a:t>
            </a:r>
            <a:endParaRPr lang="de-DE" dirty="0"/>
          </a:p>
        </p:txBody>
      </p:sp>
      <p:sp>
        <p:nvSpPr>
          <p:cNvPr id="5" name="Textplatzhalter 4"/>
          <p:cNvSpPr>
            <a:spLocks noGrp="1"/>
          </p:cNvSpPr>
          <p:nvPr>
            <p:ph type="body" idx="1"/>
          </p:nvPr>
        </p:nvSpPr>
        <p:spPr/>
        <p:txBody>
          <a:bodyPr/>
          <a:lstStyle/>
          <a:p>
            <a:endParaRPr lang="de-DE"/>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de-CH"/>
              <a:t>Abhängigkeit von Opioiden</a:t>
            </a:r>
          </a:p>
        </p:txBody>
      </p:sp>
      <p:sp>
        <p:nvSpPr>
          <p:cNvPr id="73731" name="Rectangle 3"/>
          <p:cNvSpPr>
            <a:spLocks noGrp="1" noChangeArrowheads="1"/>
          </p:cNvSpPr>
          <p:nvPr>
            <p:ph type="body" idx="1"/>
          </p:nvPr>
        </p:nvSpPr>
        <p:spPr/>
        <p:txBody>
          <a:bodyPr/>
          <a:lstStyle/>
          <a:p>
            <a:r>
              <a:rPr lang="de-CH"/>
              <a:t>psychische Abhängigkeit</a:t>
            </a:r>
          </a:p>
          <a:p>
            <a:r>
              <a:rPr lang="de-CH"/>
              <a:t>physische Abhängigkeit</a:t>
            </a:r>
          </a:p>
          <a:p>
            <a:r>
              <a:rPr lang="de-CH"/>
              <a:t>Entzugssymptomatik</a:t>
            </a:r>
          </a:p>
          <a:p>
            <a:r>
              <a:rPr lang="de-CH"/>
              <a:t>Toleranzentwicklung (= Tachyphylaxie)</a:t>
            </a: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de-CH" sz="3200" b="1" dirty="0" smtClean="0"/>
              <a:t>Psychische Abhängigkeit</a:t>
            </a:r>
            <a:endParaRPr lang="de-CH" b="1" u="sng" dirty="0"/>
          </a:p>
        </p:txBody>
      </p:sp>
      <p:sp>
        <p:nvSpPr>
          <p:cNvPr id="74755" name="Rectangle 3"/>
          <p:cNvSpPr>
            <a:spLocks noGrp="1" noChangeArrowheads="1"/>
          </p:cNvSpPr>
          <p:nvPr>
            <p:ph type="body" idx="1"/>
          </p:nvPr>
        </p:nvSpPr>
        <p:spPr/>
        <p:txBody>
          <a:bodyPr>
            <a:normAutofit/>
          </a:bodyPr>
          <a:lstStyle/>
          <a:p>
            <a:pPr>
              <a:buNone/>
            </a:pPr>
            <a:r>
              <a:rPr lang="de-CH" sz="2800" b="1" dirty="0"/>
              <a:t>Psychische </a:t>
            </a:r>
            <a:r>
              <a:rPr lang="de-CH" sz="2800" b="1" dirty="0" smtClean="0"/>
              <a:t>Abhängigkeit abhängig von:</a:t>
            </a:r>
            <a:endParaRPr lang="de-CH" sz="2400" dirty="0" smtClean="0"/>
          </a:p>
          <a:p>
            <a:pPr lvl="1"/>
            <a:r>
              <a:rPr lang="de-CH" sz="2400" b="1" dirty="0" smtClean="0"/>
              <a:t>Substanz: </a:t>
            </a:r>
            <a:r>
              <a:rPr lang="de-CH" sz="2400" dirty="0" smtClean="0"/>
              <a:t>bei </a:t>
            </a:r>
            <a:r>
              <a:rPr lang="de-CH" sz="2400" dirty="0"/>
              <a:t>jedem </a:t>
            </a:r>
            <a:r>
              <a:rPr lang="de-CH" sz="2400" dirty="0" err="1"/>
              <a:t>Opioid</a:t>
            </a:r>
            <a:r>
              <a:rPr lang="de-CH" sz="2400" dirty="0"/>
              <a:t> </a:t>
            </a:r>
            <a:r>
              <a:rPr lang="de-CH" sz="2400" dirty="0" err="1"/>
              <a:t>potenziell</a:t>
            </a:r>
            <a:r>
              <a:rPr lang="de-CH" sz="2400" dirty="0"/>
              <a:t> </a:t>
            </a:r>
            <a:r>
              <a:rPr lang="de-CH" sz="2400" dirty="0" smtClean="0"/>
              <a:t>möglich</a:t>
            </a:r>
          </a:p>
          <a:p>
            <a:pPr lvl="1"/>
            <a:r>
              <a:rPr lang="de-CH" sz="2400" b="1" dirty="0" smtClean="0"/>
              <a:t>Applikationsart: </a:t>
            </a:r>
            <a:r>
              <a:rPr lang="de-CH" sz="2400" dirty="0" smtClean="0"/>
              <a:t>je schneller ein </a:t>
            </a:r>
            <a:r>
              <a:rPr lang="de-CH" sz="2400" dirty="0" err="1" smtClean="0"/>
              <a:t>Opioid</a:t>
            </a:r>
            <a:r>
              <a:rPr lang="de-CH" sz="2400" dirty="0" smtClean="0"/>
              <a:t> ins Gehirn flutet um so eher erzeugt es eine psychische Abhängigkeit (</a:t>
            </a:r>
            <a:r>
              <a:rPr lang="de-CH" sz="2400" dirty="0" err="1" smtClean="0"/>
              <a:t>Fentanyl</a:t>
            </a:r>
            <a:r>
              <a:rPr lang="de-CH" sz="2400" dirty="0" smtClean="0"/>
              <a:t> TTS unterscheidet sich von </a:t>
            </a:r>
            <a:r>
              <a:rPr lang="de-CH" sz="2400" dirty="0" err="1" smtClean="0"/>
              <a:t>Fentanyl</a:t>
            </a:r>
            <a:r>
              <a:rPr lang="de-CH" sz="2400" dirty="0" smtClean="0"/>
              <a:t> Nasenspray</a:t>
            </a:r>
          </a:p>
          <a:p>
            <a:pPr lvl="1"/>
            <a:r>
              <a:rPr lang="de-CH" sz="2400" b="1" dirty="0" smtClean="0"/>
              <a:t>Grundleiden: </a:t>
            </a:r>
            <a:r>
              <a:rPr lang="de-CH" sz="2400" dirty="0" smtClean="0"/>
              <a:t>bei Tumorpatienten </a:t>
            </a:r>
            <a:r>
              <a:rPr lang="de-CH" sz="2400" dirty="0"/>
              <a:t>ist das </a:t>
            </a:r>
            <a:r>
              <a:rPr lang="de-CH" sz="2400" dirty="0" smtClean="0"/>
              <a:t>Risiko klein, insbesondere wenn das Leiden in der Akutphase ist oder von akutem Schmerz begleitet wird</a:t>
            </a:r>
          </a:p>
          <a:p>
            <a:pPr lvl="1"/>
            <a:r>
              <a:rPr lang="de-CH" sz="2400" b="1" dirty="0" smtClean="0"/>
              <a:t>Patienten:</a:t>
            </a:r>
            <a:r>
              <a:rPr lang="de-CH" sz="2400" dirty="0" smtClean="0"/>
              <a:t> falls Abhängigkeit in der Anamnese oder Abhängigkeit in der Familie, ist die Gefahr der psychischen Abhängigkeit erhöht</a:t>
            </a:r>
            <a:endParaRPr lang="de-CH" sz="2400" b="1"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ChangeArrowheads="1"/>
          </p:cNvSpPr>
          <p:nvPr/>
        </p:nvSpPr>
        <p:spPr bwMode="auto">
          <a:xfrm>
            <a:off x="412045" y="914400"/>
            <a:ext cx="8317089" cy="1219200"/>
          </a:xfrm>
          <a:prstGeom prst="rect">
            <a:avLst/>
          </a:prstGeom>
          <a:noFill/>
          <a:ln w="9525">
            <a:noFill/>
            <a:miter lim="800000"/>
            <a:headEnd/>
            <a:tailEnd/>
          </a:ln>
          <a:effectLst/>
        </p:spPr>
        <p:txBody>
          <a:bodyPr lIns="0" tIns="0" rIns="0" bIns="0">
            <a:prstTxWarp prst="textNoShape">
              <a:avLst/>
            </a:prstTxWarp>
          </a:bodyPr>
          <a:lstStyle/>
          <a:p>
            <a:pPr algn="ctr"/>
            <a:r>
              <a:rPr lang="de-DE" sz="3600" baseline="30000" dirty="0" smtClean="0">
                <a:solidFill>
                  <a:schemeClr val="bg1"/>
                </a:solidFill>
              </a:rPr>
              <a:t>(</a:t>
            </a:r>
            <a:r>
              <a:rPr lang="de-DE" sz="3600" baseline="30000" dirty="0">
                <a:solidFill>
                  <a:schemeClr val="bg1"/>
                </a:solidFill>
              </a:rPr>
              <a:t>5)</a:t>
            </a:r>
            <a:endParaRPr lang="de-DE" sz="3600" b="1" baseline="30000" dirty="0" smtClean="0">
              <a:solidFill>
                <a:schemeClr val="bg1"/>
              </a:solidFill>
            </a:endParaRPr>
          </a:p>
          <a:p>
            <a:pPr algn="ctr"/>
            <a:r>
              <a:rPr lang="de-DE" sz="4000" dirty="0" smtClean="0">
                <a:solidFill>
                  <a:schemeClr val="bg1"/>
                </a:solidFill>
              </a:rPr>
              <a:t>n</a:t>
            </a:r>
            <a:r>
              <a:rPr lang="de-DE" dirty="0">
                <a:solidFill>
                  <a:schemeClr val="bg1"/>
                </a:solidFill>
              </a:rPr>
              <a:t>=605</a:t>
            </a:r>
            <a:endParaRPr lang="de-DE" sz="3600" dirty="0">
              <a:solidFill>
                <a:schemeClr val="bg1"/>
              </a:solidFill>
            </a:endParaRPr>
          </a:p>
        </p:txBody>
      </p:sp>
      <p:sp>
        <p:nvSpPr>
          <p:cNvPr id="22535" name="Text Box 7"/>
          <p:cNvSpPr txBox="1">
            <a:spLocks noChangeArrowheads="1"/>
          </p:cNvSpPr>
          <p:nvPr/>
        </p:nvSpPr>
        <p:spPr bwMode="auto">
          <a:xfrm>
            <a:off x="880533" y="6267450"/>
            <a:ext cx="7315200" cy="488950"/>
          </a:xfrm>
          <a:prstGeom prst="rect">
            <a:avLst/>
          </a:prstGeom>
          <a:noFill/>
          <a:ln w="9525">
            <a:noFill/>
            <a:miter lim="800000"/>
            <a:headEnd/>
            <a:tailEnd/>
          </a:ln>
          <a:effectLst/>
        </p:spPr>
        <p:txBody>
          <a:bodyPr lIns="0">
            <a:prstTxWarp prst="textNoShape">
              <a:avLst/>
            </a:prstTxWarp>
          </a:bodyPr>
          <a:lstStyle/>
          <a:p>
            <a:r>
              <a:rPr lang="de-DE" sz="1300">
                <a:solidFill>
                  <a:schemeClr val="bg1"/>
                </a:solidFill>
              </a:rPr>
              <a:t>* TNM-Klassifizierung: Ursprungstumor, Befall regionaler Lymphknoten, Metastasen</a:t>
            </a:r>
          </a:p>
        </p:txBody>
      </p:sp>
      <p:sp>
        <p:nvSpPr>
          <p:cNvPr id="22540" name="Text Box 12"/>
          <p:cNvSpPr txBox="1">
            <a:spLocks noChangeArrowheads="1"/>
          </p:cNvSpPr>
          <p:nvPr/>
        </p:nvSpPr>
        <p:spPr bwMode="auto">
          <a:xfrm>
            <a:off x="4402667" y="2895601"/>
            <a:ext cx="1490133" cy="701675"/>
          </a:xfrm>
          <a:prstGeom prst="rect">
            <a:avLst/>
          </a:prstGeom>
          <a:noFill/>
          <a:ln w="9525">
            <a:noFill/>
            <a:miter lim="800000"/>
            <a:headEnd/>
            <a:tailEnd/>
          </a:ln>
          <a:effectLst/>
        </p:spPr>
        <p:txBody>
          <a:bodyPr>
            <a:prstTxWarp prst="textNoShape">
              <a:avLst/>
            </a:prstTxWarp>
            <a:spAutoFit/>
          </a:bodyPr>
          <a:lstStyle/>
          <a:p>
            <a:pPr>
              <a:spcBef>
                <a:spcPct val="50000"/>
              </a:spcBef>
            </a:pPr>
            <a:r>
              <a:rPr lang="de-DE" sz="4000" b="1" dirty="0"/>
              <a:t>30 %</a:t>
            </a:r>
            <a:endParaRPr lang="de-DE" sz="3900" b="1" dirty="0"/>
          </a:p>
        </p:txBody>
      </p:sp>
      <p:sp>
        <p:nvSpPr>
          <p:cNvPr id="22541" name="Rectangle 13"/>
          <p:cNvSpPr>
            <a:spLocks noChangeArrowheads="1"/>
          </p:cNvSpPr>
          <p:nvPr/>
        </p:nvSpPr>
        <p:spPr bwMode="auto">
          <a:xfrm>
            <a:off x="5621867" y="3022601"/>
            <a:ext cx="2980267" cy="1292662"/>
          </a:xfrm>
          <a:prstGeom prst="rect">
            <a:avLst/>
          </a:prstGeom>
          <a:noFill/>
          <a:ln w="9525">
            <a:noFill/>
            <a:miter lim="800000"/>
            <a:headEnd/>
            <a:tailEnd/>
          </a:ln>
          <a:effectLst/>
        </p:spPr>
        <p:txBody>
          <a:bodyPr>
            <a:prstTxWarp prst="textNoShape">
              <a:avLst/>
            </a:prstTxWarp>
            <a:spAutoFit/>
          </a:bodyPr>
          <a:lstStyle/>
          <a:p>
            <a:r>
              <a:rPr lang="en-GB" sz="2600" dirty="0" smtClean="0"/>
              <a:t>of patients are without any treatment  </a:t>
            </a:r>
            <a:endParaRPr lang="en-GB" sz="3000" dirty="0"/>
          </a:p>
        </p:txBody>
      </p:sp>
      <p:sp>
        <p:nvSpPr>
          <p:cNvPr id="22542" name="Text Box 14"/>
          <p:cNvSpPr txBox="1">
            <a:spLocks noChangeArrowheads="1"/>
          </p:cNvSpPr>
          <p:nvPr/>
        </p:nvSpPr>
        <p:spPr bwMode="auto">
          <a:xfrm>
            <a:off x="4402667" y="4251326"/>
            <a:ext cx="1490133" cy="701675"/>
          </a:xfrm>
          <a:prstGeom prst="rect">
            <a:avLst/>
          </a:prstGeom>
          <a:noFill/>
          <a:ln w="9525">
            <a:noFill/>
            <a:miter lim="800000"/>
            <a:headEnd/>
            <a:tailEnd/>
          </a:ln>
          <a:effectLst/>
        </p:spPr>
        <p:txBody>
          <a:bodyPr>
            <a:prstTxWarp prst="textNoShape">
              <a:avLst/>
            </a:prstTxWarp>
            <a:spAutoFit/>
          </a:bodyPr>
          <a:lstStyle/>
          <a:p>
            <a:pPr>
              <a:spcBef>
                <a:spcPct val="50000"/>
              </a:spcBef>
            </a:pPr>
            <a:r>
              <a:rPr lang="de-DE" sz="4000" b="1" dirty="0"/>
              <a:t>69 %</a:t>
            </a:r>
            <a:endParaRPr lang="de-DE" sz="3900" b="1" dirty="0"/>
          </a:p>
        </p:txBody>
      </p:sp>
      <p:sp>
        <p:nvSpPr>
          <p:cNvPr id="22543" name="Rectangle 15"/>
          <p:cNvSpPr>
            <a:spLocks noChangeArrowheads="1"/>
          </p:cNvSpPr>
          <p:nvPr/>
        </p:nvSpPr>
        <p:spPr bwMode="auto">
          <a:xfrm>
            <a:off x="5621867" y="4378325"/>
            <a:ext cx="3251200" cy="892552"/>
          </a:xfrm>
          <a:prstGeom prst="rect">
            <a:avLst/>
          </a:prstGeom>
          <a:noFill/>
          <a:ln w="9525">
            <a:noFill/>
            <a:miter lim="800000"/>
            <a:headEnd/>
            <a:tailEnd/>
          </a:ln>
          <a:effectLst/>
        </p:spPr>
        <p:txBody>
          <a:bodyPr>
            <a:prstTxWarp prst="textNoShape">
              <a:avLst/>
            </a:prstTxWarp>
            <a:spAutoFit/>
          </a:bodyPr>
          <a:lstStyle/>
          <a:p>
            <a:r>
              <a:rPr lang="en-GB" sz="2600" dirty="0"/>
              <a:t>o</a:t>
            </a:r>
            <a:r>
              <a:rPr lang="en-GB" sz="2600" dirty="0" smtClean="0"/>
              <a:t>f patients assess their pain of NRS 5 or more</a:t>
            </a:r>
            <a:endParaRPr lang="en-GB" sz="3000" dirty="0"/>
          </a:p>
        </p:txBody>
      </p:sp>
      <p:sp>
        <p:nvSpPr>
          <p:cNvPr id="22548" name="Text Box 20"/>
          <p:cNvSpPr txBox="1">
            <a:spLocks noChangeArrowheads="1"/>
          </p:cNvSpPr>
          <p:nvPr/>
        </p:nvSpPr>
        <p:spPr bwMode="auto">
          <a:xfrm>
            <a:off x="412046" y="304800"/>
            <a:ext cx="8317088" cy="1447800"/>
          </a:xfrm>
          <a:prstGeom prst="rect">
            <a:avLst/>
          </a:prstGeom>
          <a:noFill/>
          <a:ln w="9525">
            <a:noFill/>
            <a:miter lim="800000"/>
            <a:headEnd/>
            <a:tailEnd/>
          </a:ln>
          <a:effectLst/>
        </p:spPr>
        <p:txBody>
          <a:bodyPr lIns="0" tIns="0" rIns="0" bIns="0">
            <a:prstTxWarp prst="textNoShape">
              <a:avLst/>
            </a:prstTxWarp>
          </a:bodyPr>
          <a:lstStyle/>
          <a:p>
            <a:pPr algn="ctr">
              <a:spcBef>
                <a:spcPct val="50000"/>
              </a:spcBef>
            </a:pPr>
            <a:r>
              <a:rPr lang="en-GB" sz="4000" dirty="0" smtClean="0"/>
              <a:t>cancer patients with pain are unsufficiently treated</a:t>
            </a:r>
            <a:r>
              <a:rPr lang="en-GB" sz="2000" dirty="0" smtClean="0"/>
              <a:t/>
            </a:r>
            <a:br>
              <a:rPr lang="en-GB" sz="2000" dirty="0" smtClean="0"/>
            </a:br>
            <a:r>
              <a:rPr lang="en-GB" sz="2000" dirty="0" smtClean="0"/>
              <a:t>Larue F (1995) BMJ 310:1034-1037</a:t>
            </a:r>
            <a:endParaRPr lang="en-GB" sz="1600" dirty="0">
              <a:solidFill>
                <a:srgbClr val="E60D59"/>
              </a:solidFill>
            </a:endParaRPr>
          </a:p>
        </p:txBody>
      </p:sp>
      <p:pic>
        <p:nvPicPr>
          <p:cNvPr id="22549" name="Picture 21" descr="Etude 1.12.gif                                                 00002DFDBentley                        B4DC406A:"/>
          <p:cNvPicPr>
            <a:picLocks noChangeAspect="1" noChangeArrowheads="1"/>
          </p:cNvPicPr>
          <p:nvPr/>
        </p:nvPicPr>
        <p:blipFill>
          <a:blip r:embed="rId3"/>
          <a:srcRect/>
          <a:stretch>
            <a:fillRect/>
          </a:stretch>
        </p:blipFill>
        <p:spPr bwMode="auto">
          <a:xfrm>
            <a:off x="880534" y="2857500"/>
            <a:ext cx="2291644" cy="2476500"/>
          </a:xfrm>
          <a:prstGeom prst="rect">
            <a:avLst/>
          </a:prstGeom>
          <a:noFill/>
        </p:spPr>
      </p:pic>
      <p:pic>
        <p:nvPicPr>
          <p:cNvPr id="22550" name="Picture 22" descr="Flèche weiss.gif                                               00002DFDBentley                        B4DC406A:"/>
          <p:cNvPicPr>
            <a:picLocks noChangeAspect="1" noChangeArrowheads="1"/>
          </p:cNvPicPr>
          <p:nvPr/>
        </p:nvPicPr>
        <p:blipFill>
          <a:blip r:embed="rId4"/>
          <a:srcRect/>
          <a:stretch>
            <a:fillRect/>
          </a:stretch>
        </p:blipFill>
        <p:spPr bwMode="auto">
          <a:xfrm>
            <a:off x="2438400" y="3022600"/>
            <a:ext cx="1817511" cy="419100"/>
          </a:xfrm>
          <a:prstGeom prst="rect">
            <a:avLst/>
          </a:prstGeom>
          <a:noFill/>
        </p:spPr>
      </p:pic>
      <p:pic>
        <p:nvPicPr>
          <p:cNvPr id="22551" name="Picture 23" descr="Flèche weiss.gif                                               00002DFDBentley                        B4DC406A:"/>
          <p:cNvPicPr>
            <a:picLocks noChangeAspect="1" noChangeArrowheads="1"/>
          </p:cNvPicPr>
          <p:nvPr/>
        </p:nvPicPr>
        <p:blipFill>
          <a:blip r:embed="rId4"/>
          <a:srcRect/>
          <a:stretch>
            <a:fillRect/>
          </a:stretch>
        </p:blipFill>
        <p:spPr bwMode="auto">
          <a:xfrm>
            <a:off x="2438400" y="4381500"/>
            <a:ext cx="1817511" cy="419100"/>
          </a:xfrm>
          <a:prstGeom prst="rect">
            <a:avLst/>
          </a:prstGeom>
          <a:noFill/>
        </p:spPr>
      </p:pic>
      <p:sp>
        <p:nvSpPr>
          <p:cNvPr id="22552" name="Text Box 24"/>
          <p:cNvSpPr txBox="1">
            <a:spLocks noChangeArrowheads="1"/>
          </p:cNvSpPr>
          <p:nvPr/>
        </p:nvSpPr>
        <p:spPr bwMode="auto">
          <a:xfrm>
            <a:off x="1794934" y="3641726"/>
            <a:ext cx="1710266" cy="797654"/>
          </a:xfrm>
          <a:prstGeom prst="rect">
            <a:avLst/>
          </a:prstGeom>
          <a:noFill/>
          <a:ln w="9525">
            <a:noFill/>
            <a:miter lim="800000"/>
            <a:headEnd/>
            <a:tailEnd/>
          </a:ln>
          <a:effectLst/>
        </p:spPr>
        <p:txBody>
          <a:bodyPr wrap="square">
            <a:prstTxWarp prst="textNoShape">
              <a:avLst/>
            </a:prstTxWarp>
            <a:spAutoFit/>
          </a:bodyPr>
          <a:lstStyle/>
          <a:p>
            <a:pPr algn="ctr">
              <a:lnSpc>
                <a:spcPct val="75000"/>
              </a:lnSpc>
            </a:pPr>
            <a:r>
              <a:rPr lang="en-GB" sz="4000" b="1" dirty="0" smtClean="0"/>
              <a:t>57%</a:t>
            </a:r>
          </a:p>
          <a:p>
            <a:pPr algn="ctr">
              <a:lnSpc>
                <a:spcPct val="75000"/>
              </a:lnSpc>
            </a:pPr>
            <a:r>
              <a:rPr lang="en-GB" sz="2000" b="1" dirty="0" smtClean="0"/>
              <a:t>pain</a:t>
            </a:r>
            <a:endParaRPr lang="en-GB" sz="3900" b="1" dirty="0"/>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3"/>
          <p:cNvSpPr>
            <a:spLocks noChangeArrowheads="1"/>
          </p:cNvSpPr>
          <p:nvPr/>
        </p:nvSpPr>
        <p:spPr bwMode="auto">
          <a:xfrm>
            <a:off x="880533" y="533400"/>
            <a:ext cx="7518400" cy="990600"/>
          </a:xfrm>
          <a:prstGeom prst="rect">
            <a:avLst/>
          </a:prstGeom>
          <a:noFill/>
          <a:ln w="9525">
            <a:noFill/>
            <a:miter lim="800000"/>
            <a:headEnd/>
            <a:tailEnd/>
          </a:ln>
          <a:effectLst/>
        </p:spPr>
        <p:txBody>
          <a:bodyPr lIns="0" tIns="0" rIns="0" bIns="0">
            <a:prstTxWarp prst="textNoShape">
              <a:avLst/>
            </a:prstTxWarp>
          </a:bodyPr>
          <a:lstStyle/>
          <a:p>
            <a:pPr algn="ctr"/>
            <a:r>
              <a:rPr lang="de-DE" sz="4400" dirty="0" smtClean="0"/>
              <a:t>Psychische Abhängigkeit</a:t>
            </a:r>
            <a:br>
              <a:rPr lang="de-DE" sz="4400" dirty="0" smtClean="0"/>
            </a:br>
            <a:r>
              <a:rPr lang="de-DE" sz="2000" dirty="0" smtClean="0"/>
              <a:t>Porter J (1980) NEJM 302 123</a:t>
            </a:r>
          </a:p>
          <a:p>
            <a:pPr algn="ctr"/>
            <a:r>
              <a:rPr lang="de-DE" sz="4400" b="1" baseline="30000" dirty="0" smtClean="0">
                <a:solidFill>
                  <a:schemeClr val="bg1"/>
                </a:solidFill>
              </a:rPr>
              <a:t> </a:t>
            </a:r>
            <a:r>
              <a:rPr lang="de-DE" sz="3600" baseline="30000" dirty="0">
                <a:solidFill>
                  <a:schemeClr val="bg1"/>
                </a:solidFill>
              </a:rPr>
              <a:t>(7,14)</a:t>
            </a:r>
            <a:endParaRPr lang="de-DE" sz="3600" b="1" baseline="30000" dirty="0">
              <a:solidFill>
                <a:schemeClr val="bg1"/>
              </a:solidFill>
            </a:endParaRPr>
          </a:p>
        </p:txBody>
      </p:sp>
      <p:sp>
        <p:nvSpPr>
          <p:cNvPr id="143364" name="Text Box 4"/>
          <p:cNvSpPr txBox="1">
            <a:spLocks noChangeArrowheads="1"/>
          </p:cNvSpPr>
          <p:nvPr/>
        </p:nvSpPr>
        <p:spPr bwMode="auto">
          <a:xfrm>
            <a:off x="880534" y="2209800"/>
            <a:ext cx="7382933" cy="1828800"/>
          </a:xfrm>
          <a:prstGeom prst="rect">
            <a:avLst/>
          </a:prstGeom>
          <a:noFill/>
          <a:ln w="9525">
            <a:noFill/>
            <a:miter lim="800000"/>
            <a:headEnd/>
            <a:tailEnd/>
          </a:ln>
          <a:effectLst/>
        </p:spPr>
        <p:txBody>
          <a:bodyPr lIns="0" tIns="0" rIns="0" bIns="0">
            <a:prstTxWarp prst="textNoShape">
              <a:avLst/>
            </a:prstTxWarp>
            <a:spAutoFit/>
          </a:bodyPr>
          <a:lstStyle/>
          <a:p>
            <a:pPr algn="ctr">
              <a:tabLst>
                <a:tab pos="482600" algn="l"/>
                <a:tab pos="673100" algn="l"/>
                <a:tab pos="1435100" algn="l"/>
              </a:tabLst>
            </a:pPr>
            <a:r>
              <a:rPr lang="de-DE" sz="3000" dirty="0"/>
              <a:t>Besonderes Verhalten mit dem zwingenden Bedürfnis, Opiate einzunehmen, um in den Genuss anderer Wirkungen als der rein analgetischen zu kommen</a:t>
            </a:r>
          </a:p>
        </p:txBody>
      </p:sp>
      <p:sp>
        <p:nvSpPr>
          <p:cNvPr id="143367" name="Rectangle 7"/>
          <p:cNvSpPr>
            <a:spLocks noChangeArrowheads="1"/>
          </p:cNvSpPr>
          <p:nvPr/>
        </p:nvSpPr>
        <p:spPr bwMode="auto">
          <a:xfrm>
            <a:off x="880534" y="5562600"/>
            <a:ext cx="7382933" cy="914400"/>
          </a:xfrm>
          <a:prstGeom prst="rect">
            <a:avLst/>
          </a:prstGeom>
          <a:solidFill>
            <a:srgbClr val="00579C"/>
          </a:solidFill>
          <a:ln w="12700">
            <a:solidFill>
              <a:srgbClr val="F2C712"/>
            </a:solidFill>
            <a:miter lim="800000"/>
            <a:headEnd/>
            <a:tailEnd/>
          </a:ln>
          <a:effectLst/>
        </p:spPr>
        <p:txBody>
          <a:bodyPr wrap="none" anchor="ctr">
            <a:prstTxWarp prst="textNoShape">
              <a:avLst/>
            </a:prstTxWarp>
          </a:bodyPr>
          <a:lstStyle/>
          <a:p>
            <a:pPr algn="ctr"/>
            <a:r>
              <a:rPr lang="de-DE" b="1" dirty="0">
                <a:solidFill>
                  <a:srgbClr val="F2C712"/>
                </a:solidFill>
              </a:rPr>
              <a:t>Seltenes Phänomen: </a:t>
            </a:r>
            <a:r>
              <a:rPr lang="de-DE" b="1" dirty="0">
                <a:solidFill>
                  <a:schemeClr val="bg1"/>
                </a:solidFill>
              </a:rPr>
              <a:t>Weniger als 1/10.000</a:t>
            </a:r>
            <a:endParaRPr lang="de-DE" b="1" dirty="0">
              <a:solidFill>
                <a:srgbClr val="F2C712"/>
              </a:solidFill>
            </a:endParaRPr>
          </a:p>
          <a:p>
            <a:pPr algn="ctr"/>
            <a:r>
              <a:rPr lang="de-DE" b="1" dirty="0">
                <a:solidFill>
                  <a:schemeClr val="bg1"/>
                </a:solidFill>
              </a:rPr>
              <a:t>der schmerzhaften </a:t>
            </a:r>
            <a:r>
              <a:rPr lang="de-DE" b="1" dirty="0" smtClean="0">
                <a:solidFill>
                  <a:schemeClr val="bg1"/>
                </a:solidFill>
              </a:rPr>
              <a:t>Tumoren</a:t>
            </a:r>
            <a:endParaRPr lang="de-DE" dirty="0">
              <a:solidFill>
                <a:srgbClr val="F2C712"/>
              </a:solidFill>
            </a:endParaRP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Line 2"/>
          <p:cNvSpPr>
            <a:spLocks noChangeShapeType="1"/>
          </p:cNvSpPr>
          <p:nvPr/>
        </p:nvSpPr>
        <p:spPr bwMode="auto">
          <a:xfrm flipV="1">
            <a:off x="1066800" y="914400"/>
            <a:ext cx="0" cy="5181600"/>
          </a:xfrm>
          <a:prstGeom prst="line">
            <a:avLst/>
          </a:prstGeom>
          <a:noFill/>
          <a:ln w="9525">
            <a:solidFill>
              <a:schemeClr val="tx1"/>
            </a:solidFill>
            <a:round/>
            <a:headEnd/>
            <a:tailEnd type="triangle" w="med" len="med"/>
          </a:ln>
        </p:spPr>
        <p:txBody>
          <a:bodyPr>
            <a:prstTxWarp prst="textNoShape">
              <a:avLst/>
            </a:prstTxWarp>
          </a:bodyPr>
          <a:lstStyle/>
          <a:p>
            <a:endParaRPr lang="de-DE"/>
          </a:p>
        </p:txBody>
      </p:sp>
      <p:sp>
        <p:nvSpPr>
          <p:cNvPr id="75779" name="Line 3"/>
          <p:cNvSpPr>
            <a:spLocks noChangeShapeType="1"/>
          </p:cNvSpPr>
          <p:nvPr/>
        </p:nvSpPr>
        <p:spPr bwMode="auto">
          <a:xfrm>
            <a:off x="1066800" y="6096000"/>
            <a:ext cx="6705600" cy="0"/>
          </a:xfrm>
          <a:prstGeom prst="line">
            <a:avLst/>
          </a:prstGeom>
          <a:noFill/>
          <a:ln w="9525">
            <a:solidFill>
              <a:schemeClr val="tx1"/>
            </a:solidFill>
            <a:round/>
            <a:headEnd/>
            <a:tailEnd type="triangle" w="med" len="med"/>
          </a:ln>
        </p:spPr>
        <p:txBody>
          <a:bodyPr>
            <a:prstTxWarp prst="textNoShape">
              <a:avLst/>
            </a:prstTxWarp>
          </a:bodyPr>
          <a:lstStyle/>
          <a:p>
            <a:endParaRPr lang="de-DE"/>
          </a:p>
        </p:txBody>
      </p:sp>
      <p:sp>
        <p:nvSpPr>
          <p:cNvPr id="75780" name="Text Box 4"/>
          <p:cNvSpPr txBox="1">
            <a:spLocks noChangeArrowheads="1"/>
          </p:cNvSpPr>
          <p:nvPr/>
        </p:nvSpPr>
        <p:spPr bwMode="auto">
          <a:xfrm>
            <a:off x="1905000" y="228600"/>
            <a:ext cx="5867400" cy="457200"/>
          </a:xfrm>
          <a:prstGeom prst="rect">
            <a:avLst/>
          </a:prstGeom>
          <a:noFill/>
          <a:ln w="9525">
            <a:noFill/>
            <a:miter lim="800000"/>
            <a:headEnd/>
            <a:tailEnd/>
          </a:ln>
        </p:spPr>
        <p:txBody>
          <a:bodyPr>
            <a:prstTxWarp prst="textNoShape">
              <a:avLst/>
            </a:prstTxWarp>
            <a:spAutoFit/>
          </a:bodyPr>
          <a:lstStyle/>
          <a:p>
            <a:pPr>
              <a:spcBef>
                <a:spcPct val="50000"/>
              </a:spcBef>
            </a:pPr>
            <a:r>
              <a:rPr lang="de-CH">
                <a:latin typeface="Arial" pitchFamily="-111" charset="0"/>
              </a:rPr>
              <a:t>Wirkungseintritt verschiedener Opioide</a:t>
            </a:r>
          </a:p>
        </p:txBody>
      </p:sp>
      <p:sp>
        <p:nvSpPr>
          <p:cNvPr id="75781" name="Freeform 5"/>
          <p:cNvSpPr>
            <a:spLocks/>
          </p:cNvSpPr>
          <p:nvPr/>
        </p:nvSpPr>
        <p:spPr bwMode="auto">
          <a:xfrm>
            <a:off x="1143000" y="1028700"/>
            <a:ext cx="1524000" cy="5067300"/>
          </a:xfrm>
          <a:custGeom>
            <a:avLst/>
            <a:gdLst>
              <a:gd name="T0" fmla="*/ 0 w 960"/>
              <a:gd name="T1" fmla="*/ 2147483647 h 3192"/>
              <a:gd name="T2" fmla="*/ 2147483647 w 960"/>
              <a:gd name="T3" fmla="*/ 2147483647 h 3192"/>
              <a:gd name="T4" fmla="*/ 2147483647 w 960"/>
              <a:gd name="T5" fmla="*/ 2147483647 h 3192"/>
              <a:gd name="T6" fmla="*/ 0 60000 65536"/>
              <a:gd name="T7" fmla="*/ 0 60000 65536"/>
              <a:gd name="T8" fmla="*/ 0 60000 65536"/>
              <a:gd name="T9" fmla="*/ 0 w 960"/>
              <a:gd name="T10" fmla="*/ 0 h 3192"/>
              <a:gd name="T11" fmla="*/ 960 w 960"/>
              <a:gd name="T12" fmla="*/ 3192 h 3192"/>
            </a:gdLst>
            <a:ahLst/>
            <a:cxnLst>
              <a:cxn ang="T6">
                <a:pos x="T0" y="T1"/>
              </a:cxn>
              <a:cxn ang="T7">
                <a:pos x="T2" y="T3"/>
              </a:cxn>
              <a:cxn ang="T8">
                <a:pos x="T4" y="T5"/>
              </a:cxn>
            </a:cxnLst>
            <a:rect l="T9" t="T10" r="T11" b="T12"/>
            <a:pathLst>
              <a:path w="960" h="3192">
                <a:moveTo>
                  <a:pt x="0" y="3192"/>
                </a:moveTo>
                <a:cubicBezTo>
                  <a:pt x="184" y="1620"/>
                  <a:pt x="368" y="48"/>
                  <a:pt x="528" y="24"/>
                </a:cubicBezTo>
                <a:cubicBezTo>
                  <a:pt x="688" y="0"/>
                  <a:pt x="824" y="1524"/>
                  <a:pt x="960" y="3048"/>
                </a:cubicBezTo>
              </a:path>
            </a:pathLst>
          </a:custGeom>
          <a:noFill/>
          <a:ln w="38100">
            <a:solidFill>
              <a:srgbClr val="FF0000"/>
            </a:solidFill>
            <a:round/>
            <a:headEnd/>
            <a:tailEnd/>
          </a:ln>
        </p:spPr>
        <p:txBody>
          <a:bodyPr>
            <a:prstTxWarp prst="textNoShape">
              <a:avLst/>
            </a:prstTxWarp>
          </a:bodyPr>
          <a:lstStyle/>
          <a:p>
            <a:endParaRPr lang="de-DE"/>
          </a:p>
        </p:txBody>
      </p:sp>
      <p:sp>
        <p:nvSpPr>
          <p:cNvPr id="75782" name="Freeform 6"/>
          <p:cNvSpPr>
            <a:spLocks/>
          </p:cNvSpPr>
          <p:nvPr/>
        </p:nvSpPr>
        <p:spPr bwMode="auto">
          <a:xfrm>
            <a:off x="1219200" y="2133600"/>
            <a:ext cx="2209800" cy="4038600"/>
          </a:xfrm>
          <a:custGeom>
            <a:avLst/>
            <a:gdLst>
              <a:gd name="T0" fmla="*/ 0 w 960"/>
              <a:gd name="T1" fmla="*/ 2147483647 h 3192"/>
              <a:gd name="T2" fmla="*/ 2147483647 w 960"/>
              <a:gd name="T3" fmla="*/ 2147483647 h 3192"/>
              <a:gd name="T4" fmla="*/ 2147483647 w 960"/>
              <a:gd name="T5" fmla="*/ 2147483647 h 3192"/>
              <a:gd name="T6" fmla="*/ 0 60000 65536"/>
              <a:gd name="T7" fmla="*/ 0 60000 65536"/>
              <a:gd name="T8" fmla="*/ 0 60000 65536"/>
              <a:gd name="T9" fmla="*/ 0 w 960"/>
              <a:gd name="T10" fmla="*/ 0 h 3192"/>
              <a:gd name="T11" fmla="*/ 960 w 960"/>
              <a:gd name="T12" fmla="*/ 3192 h 3192"/>
            </a:gdLst>
            <a:ahLst/>
            <a:cxnLst>
              <a:cxn ang="T6">
                <a:pos x="T0" y="T1"/>
              </a:cxn>
              <a:cxn ang="T7">
                <a:pos x="T2" y="T3"/>
              </a:cxn>
              <a:cxn ang="T8">
                <a:pos x="T4" y="T5"/>
              </a:cxn>
            </a:cxnLst>
            <a:rect l="T9" t="T10" r="T11" b="T12"/>
            <a:pathLst>
              <a:path w="960" h="3192">
                <a:moveTo>
                  <a:pt x="0" y="3192"/>
                </a:moveTo>
                <a:cubicBezTo>
                  <a:pt x="184" y="1620"/>
                  <a:pt x="368" y="48"/>
                  <a:pt x="528" y="24"/>
                </a:cubicBezTo>
                <a:cubicBezTo>
                  <a:pt x="688" y="0"/>
                  <a:pt x="824" y="1524"/>
                  <a:pt x="960" y="3048"/>
                </a:cubicBezTo>
              </a:path>
            </a:pathLst>
          </a:custGeom>
          <a:noFill/>
          <a:ln w="38100">
            <a:solidFill>
              <a:srgbClr val="CC0066"/>
            </a:solidFill>
            <a:round/>
            <a:headEnd/>
            <a:tailEnd/>
          </a:ln>
        </p:spPr>
        <p:txBody>
          <a:bodyPr>
            <a:prstTxWarp prst="textNoShape">
              <a:avLst/>
            </a:prstTxWarp>
          </a:bodyPr>
          <a:lstStyle/>
          <a:p>
            <a:endParaRPr lang="de-DE"/>
          </a:p>
        </p:txBody>
      </p:sp>
      <p:sp>
        <p:nvSpPr>
          <p:cNvPr id="75783" name="Freeform 7"/>
          <p:cNvSpPr>
            <a:spLocks/>
          </p:cNvSpPr>
          <p:nvPr/>
        </p:nvSpPr>
        <p:spPr bwMode="auto">
          <a:xfrm>
            <a:off x="1219200" y="2971800"/>
            <a:ext cx="3429000" cy="3124200"/>
          </a:xfrm>
          <a:custGeom>
            <a:avLst/>
            <a:gdLst>
              <a:gd name="T0" fmla="*/ 0 w 960"/>
              <a:gd name="T1" fmla="*/ 2147483647 h 3192"/>
              <a:gd name="T2" fmla="*/ 2147483647 w 960"/>
              <a:gd name="T3" fmla="*/ 2147483647 h 3192"/>
              <a:gd name="T4" fmla="*/ 2147483647 w 960"/>
              <a:gd name="T5" fmla="*/ 2147483647 h 3192"/>
              <a:gd name="T6" fmla="*/ 0 60000 65536"/>
              <a:gd name="T7" fmla="*/ 0 60000 65536"/>
              <a:gd name="T8" fmla="*/ 0 60000 65536"/>
              <a:gd name="T9" fmla="*/ 0 w 960"/>
              <a:gd name="T10" fmla="*/ 0 h 3192"/>
              <a:gd name="T11" fmla="*/ 960 w 960"/>
              <a:gd name="T12" fmla="*/ 3192 h 3192"/>
            </a:gdLst>
            <a:ahLst/>
            <a:cxnLst>
              <a:cxn ang="T6">
                <a:pos x="T0" y="T1"/>
              </a:cxn>
              <a:cxn ang="T7">
                <a:pos x="T2" y="T3"/>
              </a:cxn>
              <a:cxn ang="T8">
                <a:pos x="T4" y="T5"/>
              </a:cxn>
            </a:cxnLst>
            <a:rect l="T9" t="T10" r="T11" b="T12"/>
            <a:pathLst>
              <a:path w="960" h="3192">
                <a:moveTo>
                  <a:pt x="0" y="3192"/>
                </a:moveTo>
                <a:cubicBezTo>
                  <a:pt x="184" y="1620"/>
                  <a:pt x="368" y="48"/>
                  <a:pt x="528" y="24"/>
                </a:cubicBezTo>
                <a:cubicBezTo>
                  <a:pt x="688" y="0"/>
                  <a:pt x="824" y="1524"/>
                  <a:pt x="960" y="3048"/>
                </a:cubicBezTo>
              </a:path>
            </a:pathLst>
          </a:custGeom>
          <a:noFill/>
          <a:ln w="38100">
            <a:solidFill>
              <a:srgbClr val="990099"/>
            </a:solidFill>
            <a:round/>
            <a:headEnd/>
            <a:tailEnd/>
          </a:ln>
        </p:spPr>
        <p:txBody>
          <a:bodyPr>
            <a:prstTxWarp prst="textNoShape">
              <a:avLst/>
            </a:prstTxWarp>
          </a:bodyPr>
          <a:lstStyle/>
          <a:p>
            <a:endParaRPr lang="de-DE"/>
          </a:p>
        </p:txBody>
      </p:sp>
      <p:sp>
        <p:nvSpPr>
          <p:cNvPr id="75784" name="Freeform 8"/>
          <p:cNvSpPr>
            <a:spLocks/>
          </p:cNvSpPr>
          <p:nvPr/>
        </p:nvSpPr>
        <p:spPr bwMode="auto">
          <a:xfrm>
            <a:off x="1219200" y="2971800"/>
            <a:ext cx="7086600" cy="3124200"/>
          </a:xfrm>
          <a:custGeom>
            <a:avLst/>
            <a:gdLst>
              <a:gd name="T0" fmla="*/ 0 w 960"/>
              <a:gd name="T1" fmla="*/ 2147483647 h 3192"/>
              <a:gd name="T2" fmla="*/ 2147483647 w 960"/>
              <a:gd name="T3" fmla="*/ 2147483647 h 3192"/>
              <a:gd name="T4" fmla="*/ 2147483647 w 960"/>
              <a:gd name="T5" fmla="*/ 2147483647 h 3192"/>
              <a:gd name="T6" fmla="*/ 0 60000 65536"/>
              <a:gd name="T7" fmla="*/ 0 60000 65536"/>
              <a:gd name="T8" fmla="*/ 0 60000 65536"/>
              <a:gd name="T9" fmla="*/ 0 w 960"/>
              <a:gd name="T10" fmla="*/ 0 h 3192"/>
              <a:gd name="T11" fmla="*/ 960 w 960"/>
              <a:gd name="T12" fmla="*/ 3192 h 3192"/>
            </a:gdLst>
            <a:ahLst/>
            <a:cxnLst>
              <a:cxn ang="T6">
                <a:pos x="T0" y="T1"/>
              </a:cxn>
              <a:cxn ang="T7">
                <a:pos x="T2" y="T3"/>
              </a:cxn>
              <a:cxn ang="T8">
                <a:pos x="T4" y="T5"/>
              </a:cxn>
            </a:cxnLst>
            <a:rect l="T9" t="T10" r="T11" b="T12"/>
            <a:pathLst>
              <a:path w="960" h="3192">
                <a:moveTo>
                  <a:pt x="0" y="3192"/>
                </a:moveTo>
                <a:cubicBezTo>
                  <a:pt x="184" y="1620"/>
                  <a:pt x="368" y="48"/>
                  <a:pt x="528" y="24"/>
                </a:cubicBezTo>
                <a:cubicBezTo>
                  <a:pt x="688" y="0"/>
                  <a:pt x="824" y="1524"/>
                  <a:pt x="960" y="3048"/>
                </a:cubicBezTo>
              </a:path>
            </a:pathLst>
          </a:custGeom>
          <a:noFill/>
          <a:ln w="38100">
            <a:solidFill>
              <a:schemeClr val="accent2"/>
            </a:solidFill>
            <a:round/>
            <a:headEnd/>
            <a:tailEnd/>
          </a:ln>
        </p:spPr>
        <p:txBody>
          <a:bodyPr>
            <a:prstTxWarp prst="textNoShape">
              <a:avLst/>
            </a:prstTxWarp>
          </a:bodyPr>
          <a:lstStyle/>
          <a:p>
            <a:endParaRPr lang="de-DE"/>
          </a:p>
        </p:txBody>
      </p:sp>
      <p:sp>
        <p:nvSpPr>
          <p:cNvPr id="75785" name="Freeform 9"/>
          <p:cNvSpPr>
            <a:spLocks/>
          </p:cNvSpPr>
          <p:nvPr/>
        </p:nvSpPr>
        <p:spPr bwMode="auto">
          <a:xfrm>
            <a:off x="1143000" y="3429000"/>
            <a:ext cx="7391400" cy="2667000"/>
          </a:xfrm>
          <a:custGeom>
            <a:avLst/>
            <a:gdLst>
              <a:gd name="T0" fmla="*/ 0 w 4656"/>
              <a:gd name="T1" fmla="*/ 2147483647 h 1680"/>
              <a:gd name="T2" fmla="*/ 2147483647 w 4656"/>
              <a:gd name="T3" fmla="*/ 2147483647 h 1680"/>
              <a:gd name="T4" fmla="*/ 2147483647 w 4656"/>
              <a:gd name="T5" fmla="*/ 0 h 1680"/>
              <a:gd name="T6" fmla="*/ 0 60000 65536"/>
              <a:gd name="T7" fmla="*/ 0 60000 65536"/>
              <a:gd name="T8" fmla="*/ 0 60000 65536"/>
              <a:gd name="T9" fmla="*/ 0 w 4656"/>
              <a:gd name="T10" fmla="*/ 0 h 1680"/>
              <a:gd name="T11" fmla="*/ 4656 w 4656"/>
              <a:gd name="T12" fmla="*/ 1680 h 1680"/>
            </a:gdLst>
            <a:ahLst/>
            <a:cxnLst>
              <a:cxn ang="T6">
                <a:pos x="T0" y="T1"/>
              </a:cxn>
              <a:cxn ang="T7">
                <a:pos x="T2" y="T3"/>
              </a:cxn>
              <a:cxn ang="T8">
                <a:pos x="T4" y="T5"/>
              </a:cxn>
            </a:cxnLst>
            <a:rect l="T9" t="T10" r="T11" b="T12"/>
            <a:pathLst>
              <a:path w="4656" h="1680">
                <a:moveTo>
                  <a:pt x="0" y="1680"/>
                </a:moveTo>
                <a:cubicBezTo>
                  <a:pt x="548" y="1268"/>
                  <a:pt x="1096" y="856"/>
                  <a:pt x="1872" y="576"/>
                </a:cubicBezTo>
                <a:cubicBezTo>
                  <a:pt x="2648" y="296"/>
                  <a:pt x="3652" y="148"/>
                  <a:pt x="4656" y="0"/>
                </a:cubicBezTo>
              </a:path>
            </a:pathLst>
          </a:custGeom>
          <a:noFill/>
          <a:ln w="38100">
            <a:solidFill>
              <a:srgbClr val="33CC33"/>
            </a:solidFill>
            <a:round/>
            <a:headEnd/>
            <a:tailEnd/>
          </a:ln>
        </p:spPr>
        <p:txBody>
          <a:bodyPr>
            <a:prstTxWarp prst="textNoShape">
              <a:avLst/>
            </a:prstTxWarp>
          </a:bodyPr>
          <a:lstStyle/>
          <a:p>
            <a:endParaRPr lang="de-DE"/>
          </a:p>
        </p:txBody>
      </p:sp>
      <p:sp>
        <p:nvSpPr>
          <p:cNvPr id="75786" name="Freeform 10"/>
          <p:cNvSpPr>
            <a:spLocks/>
          </p:cNvSpPr>
          <p:nvPr/>
        </p:nvSpPr>
        <p:spPr bwMode="auto">
          <a:xfrm>
            <a:off x="1143000" y="5105400"/>
            <a:ext cx="7772400" cy="990600"/>
          </a:xfrm>
          <a:custGeom>
            <a:avLst/>
            <a:gdLst>
              <a:gd name="T0" fmla="*/ 0 w 4656"/>
              <a:gd name="T1" fmla="*/ 2147483647 h 1680"/>
              <a:gd name="T2" fmla="*/ 2147483647 w 4656"/>
              <a:gd name="T3" fmla="*/ 2147483647 h 1680"/>
              <a:gd name="T4" fmla="*/ 2147483647 w 4656"/>
              <a:gd name="T5" fmla="*/ 0 h 1680"/>
              <a:gd name="T6" fmla="*/ 0 60000 65536"/>
              <a:gd name="T7" fmla="*/ 0 60000 65536"/>
              <a:gd name="T8" fmla="*/ 0 60000 65536"/>
              <a:gd name="T9" fmla="*/ 0 w 4656"/>
              <a:gd name="T10" fmla="*/ 0 h 1680"/>
              <a:gd name="T11" fmla="*/ 4656 w 4656"/>
              <a:gd name="T12" fmla="*/ 1680 h 1680"/>
            </a:gdLst>
            <a:ahLst/>
            <a:cxnLst>
              <a:cxn ang="T6">
                <a:pos x="T0" y="T1"/>
              </a:cxn>
              <a:cxn ang="T7">
                <a:pos x="T2" y="T3"/>
              </a:cxn>
              <a:cxn ang="T8">
                <a:pos x="T4" y="T5"/>
              </a:cxn>
            </a:cxnLst>
            <a:rect l="T9" t="T10" r="T11" b="T12"/>
            <a:pathLst>
              <a:path w="4656" h="1680">
                <a:moveTo>
                  <a:pt x="0" y="1680"/>
                </a:moveTo>
                <a:cubicBezTo>
                  <a:pt x="548" y="1268"/>
                  <a:pt x="1096" y="856"/>
                  <a:pt x="1872" y="576"/>
                </a:cubicBezTo>
                <a:cubicBezTo>
                  <a:pt x="2648" y="296"/>
                  <a:pt x="3652" y="148"/>
                  <a:pt x="4656" y="0"/>
                </a:cubicBezTo>
              </a:path>
            </a:pathLst>
          </a:custGeom>
          <a:noFill/>
          <a:ln w="38100">
            <a:solidFill>
              <a:schemeClr val="tx1"/>
            </a:solidFill>
            <a:round/>
            <a:headEnd/>
            <a:tailEnd/>
          </a:ln>
        </p:spPr>
        <p:txBody>
          <a:bodyPr>
            <a:prstTxWarp prst="textNoShape">
              <a:avLst/>
            </a:prstTxWarp>
          </a:bodyPr>
          <a:lstStyle/>
          <a:p>
            <a:endParaRPr lang="de-DE"/>
          </a:p>
        </p:txBody>
      </p:sp>
      <p:sp>
        <p:nvSpPr>
          <p:cNvPr id="75787" name="Text Box 11"/>
          <p:cNvSpPr txBox="1">
            <a:spLocks noChangeArrowheads="1"/>
          </p:cNvSpPr>
          <p:nvPr/>
        </p:nvSpPr>
        <p:spPr bwMode="auto">
          <a:xfrm>
            <a:off x="2286000" y="914400"/>
            <a:ext cx="1676400" cy="457200"/>
          </a:xfrm>
          <a:prstGeom prst="rect">
            <a:avLst/>
          </a:prstGeom>
          <a:noFill/>
          <a:ln w="9525">
            <a:noFill/>
            <a:miter lim="800000"/>
            <a:headEnd/>
            <a:tailEnd/>
          </a:ln>
        </p:spPr>
        <p:txBody>
          <a:bodyPr>
            <a:prstTxWarp prst="textNoShape">
              <a:avLst/>
            </a:prstTxWarp>
            <a:spAutoFit/>
          </a:bodyPr>
          <a:lstStyle/>
          <a:p>
            <a:pPr>
              <a:spcBef>
                <a:spcPct val="50000"/>
              </a:spcBef>
            </a:pPr>
            <a:r>
              <a:rPr lang="de-CH">
                <a:latin typeface="Arial" pitchFamily="-111" charset="0"/>
              </a:rPr>
              <a:t>Heroin</a:t>
            </a:r>
          </a:p>
        </p:txBody>
      </p:sp>
      <p:sp>
        <p:nvSpPr>
          <p:cNvPr id="75788" name="Text Box 12"/>
          <p:cNvSpPr txBox="1">
            <a:spLocks noChangeArrowheads="1"/>
          </p:cNvSpPr>
          <p:nvPr/>
        </p:nvSpPr>
        <p:spPr bwMode="auto">
          <a:xfrm>
            <a:off x="1905000" y="1828800"/>
            <a:ext cx="1752600" cy="457200"/>
          </a:xfrm>
          <a:prstGeom prst="rect">
            <a:avLst/>
          </a:prstGeom>
          <a:noFill/>
          <a:ln w="9525">
            <a:noFill/>
            <a:miter lim="800000"/>
            <a:headEnd/>
            <a:tailEnd/>
          </a:ln>
        </p:spPr>
        <p:txBody>
          <a:bodyPr>
            <a:prstTxWarp prst="textNoShape">
              <a:avLst/>
            </a:prstTxWarp>
            <a:spAutoFit/>
          </a:bodyPr>
          <a:lstStyle/>
          <a:p>
            <a:pPr>
              <a:spcBef>
                <a:spcPct val="50000"/>
              </a:spcBef>
            </a:pPr>
            <a:r>
              <a:rPr lang="de-CH">
                <a:latin typeface="Arial" pitchFamily="-111" charset="0"/>
              </a:rPr>
              <a:t>Pethidin</a:t>
            </a:r>
          </a:p>
        </p:txBody>
      </p:sp>
      <p:sp>
        <p:nvSpPr>
          <p:cNvPr id="75789" name="Text Box 13"/>
          <p:cNvSpPr txBox="1">
            <a:spLocks noChangeArrowheads="1"/>
          </p:cNvSpPr>
          <p:nvPr/>
        </p:nvSpPr>
        <p:spPr bwMode="auto">
          <a:xfrm>
            <a:off x="3276600" y="1828800"/>
            <a:ext cx="1590675" cy="457200"/>
          </a:xfrm>
          <a:prstGeom prst="rect">
            <a:avLst/>
          </a:prstGeom>
          <a:noFill/>
          <a:ln w="9525">
            <a:noFill/>
            <a:miter lim="800000"/>
            <a:headEnd/>
            <a:tailEnd/>
          </a:ln>
        </p:spPr>
        <p:txBody>
          <a:bodyPr wrap="none">
            <a:prstTxWarp prst="textNoShape">
              <a:avLst/>
            </a:prstTxWarp>
            <a:spAutoFit/>
          </a:bodyPr>
          <a:lstStyle/>
          <a:p>
            <a:r>
              <a:rPr lang="de-CH">
                <a:latin typeface="Arial" pitchFamily="-111" charset="0"/>
              </a:rPr>
              <a:t>Morphin iv</a:t>
            </a:r>
          </a:p>
        </p:txBody>
      </p:sp>
      <p:sp>
        <p:nvSpPr>
          <p:cNvPr id="75790" name="Text Box 14"/>
          <p:cNvSpPr txBox="1">
            <a:spLocks noChangeArrowheads="1"/>
          </p:cNvSpPr>
          <p:nvPr/>
        </p:nvSpPr>
        <p:spPr bwMode="auto">
          <a:xfrm>
            <a:off x="5638800" y="2286000"/>
            <a:ext cx="1905000" cy="457200"/>
          </a:xfrm>
          <a:prstGeom prst="rect">
            <a:avLst/>
          </a:prstGeom>
          <a:noFill/>
          <a:ln w="9525">
            <a:noFill/>
            <a:miter lim="800000"/>
            <a:headEnd/>
            <a:tailEnd/>
          </a:ln>
        </p:spPr>
        <p:txBody>
          <a:bodyPr>
            <a:prstTxWarp prst="textNoShape">
              <a:avLst/>
            </a:prstTxWarp>
            <a:spAutoFit/>
          </a:bodyPr>
          <a:lstStyle/>
          <a:p>
            <a:pPr>
              <a:spcBef>
                <a:spcPct val="50000"/>
              </a:spcBef>
            </a:pPr>
            <a:r>
              <a:rPr lang="de-CH">
                <a:latin typeface="Arial" pitchFamily="-111" charset="0"/>
              </a:rPr>
              <a:t>   MST</a:t>
            </a:r>
          </a:p>
        </p:txBody>
      </p:sp>
      <p:sp>
        <p:nvSpPr>
          <p:cNvPr id="75791" name="Text Box 15"/>
          <p:cNvSpPr txBox="1">
            <a:spLocks noChangeArrowheads="1"/>
          </p:cNvSpPr>
          <p:nvPr/>
        </p:nvSpPr>
        <p:spPr bwMode="auto">
          <a:xfrm>
            <a:off x="6629400" y="3048000"/>
            <a:ext cx="2133600" cy="457200"/>
          </a:xfrm>
          <a:prstGeom prst="rect">
            <a:avLst/>
          </a:prstGeom>
          <a:noFill/>
          <a:ln w="9525">
            <a:noFill/>
            <a:miter lim="800000"/>
            <a:headEnd/>
            <a:tailEnd/>
          </a:ln>
        </p:spPr>
        <p:txBody>
          <a:bodyPr>
            <a:prstTxWarp prst="textNoShape">
              <a:avLst/>
            </a:prstTxWarp>
            <a:spAutoFit/>
          </a:bodyPr>
          <a:lstStyle/>
          <a:p>
            <a:pPr>
              <a:spcBef>
                <a:spcPct val="50000"/>
              </a:spcBef>
            </a:pPr>
            <a:r>
              <a:rPr lang="de-CH">
                <a:latin typeface="Arial" pitchFamily="-111" charset="0"/>
              </a:rPr>
              <a:t>Fentanyl TTS</a:t>
            </a:r>
          </a:p>
        </p:txBody>
      </p:sp>
      <p:sp>
        <p:nvSpPr>
          <p:cNvPr id="75792" name="Text Box 16"/>
          <p:cNvSpPr txBox="1">
            <a:spLocks noChangeArrowheads="1"/>
          </p:cNvSpPr>
          <p:nvPr/>
        </p:nvSpPr>
        <p:spPr bwMode="auto">
          <a:xfrm>
            <a:off x="5562600" y="4648200"/>
            <a:ext cx="1981200" cy="457200"/>
          </a:xfrm>
          <a:prstGeom prst="rect">
            <a:avLst/>
          </a:prstGeom>
          <a:noFill/>
          <a:ln w="9525">
            <a:noFill/>
            <a:miter lim="800000"/>
            <a:headEnd/>
            <a:tailEnd/>
          </a:ln>
        </p:spPr>
        <p:txBody>
          <a:bodyPr>
            <a:prstTxWarp prst="textNoShape">
              <a:avLst/>
            </a:prstTxWarp>
            <a:spAutoFit/>
          </a:bodyPr>
          <a:lstStyle/>
          <a:p>
            <a:pPr>
              <a:spcBef>
                <a:spcPct val="50000"/>
              </a:spcBef>
            </a:pPr>
            <a:r>
              <a:rPr lang="de-CH">
                <a:latin typeface="Arial" pitchFamily="-111" charset="0"/>
              </a:rPr>
              <a:t>Methadon</a:t>
            </a:r>
          </a:p>
        </p:txBody>
      </p:sp>
      <p:sp>
        <p:nvSpPr>
          <p:cNvPr id="75793" name="Text Box 17"/>
          <p:cNvSpPr txBox="1">
            <a:spLocks noChangeArrowheads="1"/>
          </p:cNvSpPr>
          <p:nvPr/>
        </p:nvSpPr>
        <p:spPr bwMode="auto">
          <a:xfrm>
            <a:off x="7239000" y="6248400"/>
            <a:ext cx="914400" cy="457200"/>
          </a:xfrm>
          <a:prstGeom prst="rect">
            <a:avLst/>
          </a:prstGeom>
          <a:noFill/>
          <a:ln w="9525">
            <a:noFill/>
            <a:miter lim="800000"/>
            <a:headEnd/>
            <a:tailEnd/>
          </a:ln>
        </p:spPr>
        <p:txBody>
          <a:bodyPr>
            <a:prstTxWarp prst="textNoShape">
              <a:avLst/>
            </a:prstTxWarp>
            <a:spAutoFit/>
          </a:bodyPr>
          <a:lstStyle/>
          <a:p>
            <a:pPr>
              <a:spcBef>
                <a:spcPct val="50000"/>
              </a:spcBef>
            </a:pPr>
            <a:r>
              <a:rPr lang="de-CH">
                <a:latin typeface="Arial" pitchFamily="-111" charset="0"/>
              </a:rPr>
              <a:t>t</a:t>
            </a:r>
          </a:p>
        </p:txBody>
      </p:sp>
      <p:sp>
        <p:nvSpPr>
          <p:cNvPr id="75794" name="Text Box 18"/>
          <p:cNvSpPr txBox="1">
            <a:spLocks noChangeArrowheads="1"/>
          </p:cNvSpPr>
          <p:nvPr/>
        </p:nvSpPr>
        <p:spPr bwMode="auto">
          <a:xfrm>
            <a:off x="0" y="654050"/>
            <a:ext cx="1219200" cy="336550"/>
          </a:xfrm>
          <a:prstGeom prst="rect">
            <a:avLst/>
          </a:prstGeom>
          <a:noFill/>
          <a:ln w="9525">
            <a:noFill/>
            <a:miter lim="800000"/>
            <a:headEnd/>
            <a:tailEnd/>
          </a:ln>
        </p:spPr>
        <p:txBody>
          <a:bodyPr>
            <a:prstTxWarp prst="textNoShape">
              <a:avLst/>
            </a:prstTxWarp>
            <a:spAutoFit/>
          </a:bodyPr>
          <a:lstStyle/>
          <a:p>
            <a:pPr>
              <a:spcBef>
                <a:spcPct val="50000"/>
              </a:spcBef>
            </a:pPr>
            <a:r>
              <a:rPr lang="de-CH" sz="1600">
                <a:latin typeface="Arial" pitchFamily="-111" charset="0"/>
              </a:rPr>
              <a:t>Blutspiegel</a:t>
            </a: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600" b="1" dirty="0" smtClean="0"/>
              <a:t>Physische Abhängigkeit</a:t>
            </a:r>
            <a:endParaRPr lang="de-DE" sz="3600" b="1" dirty="0"/>
          </a:p>
        </p:txBody>
      </p:sp>
      <p:sp>
        <p:nvSpPr>
          <p:cNvPr id="3" name="Inhaltsplatzhalter 2"/>
          <p:cNvSpPr>
            <a:spLocks noGrp="1"/>
          </p:cNvSpPr>
          <p:nvPr>
            <p:ph idx="1"/>
          </p:nvPr>
        </p:nvSpPr>
        <p:spPr/>
        <p:txBody>
          <a:bodyPr/>
          <a:lstStyle/>
          <a:p>
            <a:r>
              <a:rPr lang="de-CH" sz="2800" b="1" dirty="0" smtClean="0"/>
              <a:t>Physische Abhängigkeit:</a:t>
            </a:r>
            <a:endParaRPr lang="de-CH" sz="2800" dirty="0" smtClean="0"/>
          </a:p>
          <a:p>
            <a:pPr lvl="1"/>
            <a:r>
              <a:rPr lang="de-CH" sz="2400" dirty="0" smtClean="0"/>
              <a:t>tritt bei jeder länger dauernden </a:t>
            </a:r>
            <a:r>
              <a:rPr lang="de-CH" sz="2400" dirty="0" err="1" smtClean="0"/>
              <a:t>Opioidtherapie</a:t>
            </a:r>
            <a:r>
              <a:rPr lang="de-CH" sz="2400" dirty="0" smtClean="0"/>
              <a:t> auf</a:t>
            </a:r>
          </a:p>
          <a:p>
            <a:pPr lvl="1"/>
            <a:r>
              <a:rPr lang="de-CH" sz="2400" dirty="0" smtClean="0"/>
              <a:t>beim Absetzen der Therapie, muss das </a:t>
            </a:r>
            <a:r>
              <a:rPr lang="de-CH" sz="2400" dirty="0" err="1" smtClean="0"/>
              <a:t>Opioid</a:t>
            </a:r>
            <a:r>
              <a:rPr lang="de-CH" sz="2400" dirty="0" smtClean="0"/>
              <a:t> langsam reduziert werden, sonst kommt es zu Entzugssymptom</a:t>
            </a: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normAutofit fontScale="90000"/>
          </a:bodyPr>
          <a:lstStyle/>
          <a:p>
            <a:r>
              <a:rPr lang="de-CH" sz="4000" b="1" dirty="0" smtClean="0"/>
              <a:t>Entzugssymptomatik</a:t>
            </a:r>
            <a:r>
              <a:rPr lang="de-CH" dirty="0" smtClean="0"/>
              <a:t/>
            </a:r>
            <a:br>
              <a:rPr lang="de-CH" dirty="0" smtClean="0"/>
            </a:br>
            <a:endParaRPr lang="de-CH" dirty="0"/>
          </a:p>
        </p:txBody>
      </p:sp>
      <p:sp>
        <p:nvSpPr>
          <p:cNvPr id="76803" name="Rectangle 3"/>
          <p:cNvSpPr>
            <a:spLocks noGrp="1" noChangeArrowheads="1"/>
          </p:cNvSpPr>
          <p:nvPr>
            <p:ph type="body" idx="1"/>
          </p:nvPr>
        </p:nvSpPr>
        <p:spPr/>
        <p:txBody>
          <a:bodyPr/>
          <a:lstStyle/>
          <a:p>
            <a:endParaRPr lang="de-CH" dirty="0"/>
          </a:p>
          <a:p>
            <a:r>
              <a:rPr lang="de-CH" sz="2800" dirty="0"/>
              <a:t>Unruhe, Angst, Schlaflosigkeit</a:t>
            </a:r>
          </a:p>
          <a:p>
            <a:r>
              <a:rPr lang="de-CH" sz="2800" dirty="0"/>
              <a:t>Zittern, Schweissausbrüche, Gänsehaut, </a:t>
            </a:r>
            <a:r>
              <a:rPr lang="de-CH" sz="2800" dirty="0" err="1"/>
              <a:t>Tachycardie</a:t>
            </a:r>
            <a:endParaRPr lang="de-CH" sz="2800" dirty="0" smtClean="0"/>
          </a:p>
          <a:p>
            <a:r>
              <a:rPr lang="de-CH" sz="2800" dirty="0" smtClean="0"/>
              <a:t>Übelkeit</a:t>
            </a:r>
            <a:r>
              <a:rPr lang="de-CH" sz="2800" dirty="0"/>
              <a:t>, Erbrechen, </a:t>
            </a:r>
            <a:r>
              <a:rPr lang="de-CH" sz="2800" dirty="0" err="1"/>
              <a:t>Diarrhoe</a:t>
            </a:r>
            <a:endParaRPr lang="de-CH" sz="2800" dirty="0"/>
          </a:p>
          <a:p>
            <a:r>
              <a:rPr lang="de-CH" sz="2800" dirty="0"/>
              <a:t>Zunahme der Schmerzen oder Auftreten neuer Schmerzen</a:t>
            </a:r>
          </a:p>
          <a:p>
            <a:pPr>
              <a:buNone/>
            </a:pPr>
            <a:endParaRPr lang="de-CH" dirty="0"/>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0" y="274638"/>
            <a:ext cx="9144000" cy="1143000"/>
          </a:xfrm>
        </p:spPr>
        <p:txBody>
          <a:bodyPr>
            <a:noAutofit/>
          </a:bodyPr>
          <a:lstStyle/>
          <a:p>
            <a:r>
              <a:rPr lang="de-CH" sz="3600" b="1" dirty="0"/>
              <a:t>Toleranzentwicklung (= </a:t>
            </a:r>
            <a:r>
              <a:rPr lang="de-CH" sz="3600" b="1" dirty="0" err="1"/>
              <a:t>Tachyphylaxie</a:t>
            </a:r>
            <a:r>
              <a:rPr lang="de-CH" sz="3600" b="1" dirty="0" smtClean="0"/>
              <a:t>)</a:t>
            </a:r>
            <a:endParaRPr lang="de-CH" sz="3600" b="1" u="sng" dirty="0"/>
          </a:p>
        </p:txBody>
      </p:sp>
      <p:sp>
        <p:nvSpPr>
          <p:cNvPr id="77827" name="Rectangle 3"/>
          <p:cNvSpPr>
            <a:spLocks noGrp="1" noChangeArrowheads="1"/>
          </p:cNvSpPr>
          <p:nvPr>
            <p:ph type="body" idx="1"/>
          </p:nvPr>
        </p:nvSpPr>
        <p:spPr/>
        <p:txBody>
          <a:bodyPr/>
          <a:lstStyle/>
          <a:p>
            <a:r>
              <a:rPr lang="de-CH" sz="2400"/>
              <a:t>Geschwindigkeit der Gewöhnung  an eine Opioidwirkung. Diese ist inter- und intraindividuell verschieden.</a:t>
            </a:r>
          </a:p>
          <a:p>
            <a:r>
              <a:rPr lang="de-CH" sz="2400"/>
              <a:t>Toleranzentwicklung für verschiedene Opioidwirkungen verschieden schnell</a:t>
            </a:r>
          </a:p>
          <a:p>
            <a:r>
              <a:rPr lang="de-CH" sz="2400"/>
              <a:t>Toleranzentwicklung für Uebelkeit/Erbrechen innerhalb von 5 - 7 Tagen</a:t>
            </a:r>
          </a:p>
          <a:p>
            <a:r>
              <a:rPr lang="de-CH" sz="2400"/>
              <a:t>Schnelle Toleranz auch für Sedation und Atemdepression</a:t>
            </a:r>
          </a:p>
          <a:p>
            <a:r>
              <a:rPr lang="de-CH" sz="2400"/>
              <a:t>Praktisch fehlende Toleranzentwicklung für Obstipation</a:t>
            </a:r>
          </a:p>
        </p:txBody>
      </p:sp>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Co-Analgesics</a:t>
            </a:r>
            <a:endParaRPr lang="en-GB" dirty="0"/>
          </a:p>
        </p:txBody>
      </p:sp>
      <p:sp>
        <p:nvSpPr>
          <p:cNvPr id="3" name="Textplatzhalter 2"/>
          <p:cNvSpPr>
            <a:spLocks noGrp="1"/>
          </p:cNvSpPr>
          <p:nvPr>
            <p:ph type="body" idx="1"/>
          </p:nvPr>
        </p:nvSpPr>
        <p:spPr/>
        <p:txBody>
          <a:bodyPr/>
          <a:lstStyle/>
          <a:p>
            <a:endParaRPr lang="de-DE" dirty="0"/>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Co-Analgetika</a:t>
            </a:r>
            <a:endParaRPr lang="de-DE" dirty="0"/>
          </a:p>
        </p:txBody>
      </p:sp>
      <p:sp>
        <p:nvSpPr>
          <p:cNvPr id="5" name="Inhaltsplatzhalter 4"/>
          <p:cNvSpPr>
            <a:spLocks noGrp="1"/>
          </p:cNvSpPr>
          <p:nvPr>
            <p:ph idx="1"/>
          </p:nvPr>
        </p:nvSpPr>
        <p:spPr/>
        <p:txBody>
          <a:bodyPr>
            <a:normAutofit lnSpcReduction="10000"/>
          </a:bodyPr>
          <a:lstStyle/>
          <a:p>
            <a:r>
              <a:rPr lang="de-DE" dirty="0" err="1" smtClean="0"/>
              <a:t>Anitdepressiva</a:t>
            </a:r>
            <a:endParaRPr lang="de-DE" dirty="0" smtClean="0"/>
          </a:p>
          <a:p>
            <a:r>
              <a:rPr lang="de-DE" dirty="0" err="1" smtClean="0"/>
              <a:t>Antiepileptika</a:t>
            </a:r>
            <a:endParaRPr lang="de-DE" dirty="0" smtClean="0"/>
          </a:p>
          <a:p>
            <a:r>
              <a:rPr lang="de-DE" dirty="0" err="1" smtClean="0"/>
              <a:t>Korticosteroide</a:t>
            </a:r>
            <a:endParaRPr lang="de-DE" dirty="0" smtClean="0"/>
          </a:p>
          <a:p>
            <a:r>
              <a:rPr lang="de-DE" dirty="0" err="1" smtClean="0"/>
              <a:t>Bisphosphonate</a:t>
            </a:r>
            <a:endParaRPr lang="de-DE" dirty="0" smtClean="0"/>
          </a:p>
          <a:p>
            <a:r>
              <a:rPr lang="de-DE" i="1" dirty="0" smtClean="0"/>
              <a:t>Lokalanästhetika</a:t>
            </a:r>
          </a:p>
          <a:p>
            <a:r>
              <a:rPr lang="de-DE" i="1" dirty="0" err="1" smtClean="0"/>
              <a:t>Cannabinoide</a:t>
            </a:r>
            <a:endParaRPr lang="de-DE" i="1" dirty="0" smtClean="0"/>
          </a:p>
          <a:p>
            <a:r>
              <a:rPr lang="de-DE" i="1" dirty="0" err="1" smtClean="0"/>
              <a:t>Muskelrelaxantien</a:t>
            </a:r>
            <a:endParaRPr lang="de-DE" i="1" dirty="0" smtClean="0"/>
          </a:p>
          <a:p>
            <a:r>
              <a:rPr lang="de-DE" i="1" dirty="0" err="1" smtClean="0"/>
              <a:t>Neuroleptika</a:t>
            </a:r>
            <a:endParaRPr lang="de-DE" i="1" dirty="0"/>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de-CH"/>
              <a:t>Antiepileptika</a:t>
            </a:r>
          </a:p>
        </p:txBody>
      </p:sp>
      <p:sp>
        <p:nvSpPr>
          <p:cNvPr id="4099" name="Rectangle 3"/>
          <p:cNvSpPr>
            <a:spLocks noGrp="1" noChangeArrowheads="1"/>
          </p:cNvSpPr>
          <p:nvPr>
            <p:ph type="body" idx="1"/>
          </p:nvPr>
        </p:nvSpPr>
        <p:spPr/>
        <p:txBody>
          <a:bodyPr>
            <a:normAutofit/>
          </a:bodyPr>
          <a:lstStyle/>
          <a:p>
            <a:pPr>
              <a:buNone/>
            </a:pPr>
            <a:r>
              <a:rPr lang="de-CH" dirty="0" err="1"/>
              <a:t>Gabapentin</a:t>
            </a:r>
            <a:r>
              <a:rPr lang="de-CH" dirty="0"/>
              <a:t> (</a:t>
            </a:r>
            <a:r>
              <a:rPr lang="de-CH" dirty="0" err="1"/>
              <a:t>Neurontin</a:t>
            </a:r>
            <a:r>
              <a:rPr lang="de-CH" dirty="0"/>
              <a:t> </a:t>
            </a:r>
            <a:r>
              <a:rPr lang="de-CH" dirty="0" err="1"/>
              <a:t>u.a</a:t>
            </a:r>
            <a:r>
              <a:rPr lang="de-CH" dirty="0"/>
              <a:t>.)</a:t>
            </a:r>
          </a:p>
          <a:p>
            <a:pPr lvl="1"/>
            <a:r>
              <a:rPr lang="de-CH" dirty="0"/>
              <a:t>Bei </a:t>
            </a:r>
            <a:r>
              <a:rPr lang="de-CH" dirty="0" err="1"/>
              <a:t>neuropathischem</a:t>
            </a:r>
            <a:r>
              <a:rPr lang="de-CH" dirty="0"/>
              <a:t> Schmerz (Polyneuropathie, </a:t>
            </a:r>
            <a:r>
              <a:rPr lang="de-CH" dirty="0" err="1"/>
              <a:t>Post-Zoster-Neuralgie</a:t>
            </a:r>
            <a:r>
              <a:rPr lang="de-CH" dirty="0"/>
              <a:t>)</a:t>
            </a:r>
          </a:p>
          <a:p>
            <a:pPr lvl="1"/>
            <a:r>
              <a:rPr lang="de-CH" dirty="0"/>
              <a:t>Wirksamkeit vergleichbar mit </a:t>
            </a:r>
            <a:r>
              <a:rPr lang="de-CH" dirty="0" err="1" smtClean="0"/>
              <a:t>Amitryptilin</a:t>
            </a:r>
            <a:endParaRPr lang="de-CH" dirty="0" smtClean="0"/>
          </a:p>
          <a:p>
            <a:pPr lvl="1"/>
            <a:r>
              <a:rPr lang="de-CH" dirty="0" smtClean="0"/>
              <a:t>Ca-Kanalblocker</a:t>
            </a:r>
          </a:p>
          <a:p>
            <a:pPr lvl="1"/>
            <a:r>
              <a:rPr lang="de-CH" dirty="0"/>
              <a:t>NW: zentralnervös, und </a:t>
            </a:r>
            <a:r>
              <a:rPr lang="de-CH" dirty="0" err="1"/>
              <a:t>Nausea</a:t>
            </a:r>
            <a:endParaRPr lang="de-CH" dirty="0"/>
          </a:p>
          <a:p>
            <a:pPr lvl="1"/>
            <a:r>
              <a:rPr lang="de-CH" dirty="0"/>
              <a:t>Dosierung:</a:t>
            </a:r>
          </a:p>
          <a:p>
            <a:pPr lvl="2"/>
            <a:r>
              <a:rPr lang="de-CH" dirty="0"/>
              <a:t>Langsames + vorsichtiges Einschleichen 3x100 mg</a:t>
            </a:r>
          </a:p>
          <a:p>
            <a:pPr lvl="2"/>
            <a:r>
              <a:rPr lang="de-CH" dirty="0"/>
              <a:t>Genügend hohe Dosierung (bis 3600 mg/d)</a:t>
            </a:r>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de-CH"/>
              <a:t>Antiepileptika 2</a:t>
            </a:r>
          </a:p>
        </p:txBody>
      </p:sp>
      <p:sp>
        <p:nvSpPr>
          <p:cNvPr id="5123" name="Rectangle 3"/>
          <p:cNvSpPr>
            <a:spLocks noGrp="1" noChangeArrowheads="1"/>
          </p:cNvSpPr>
          <p:nvPr>
            <p:ph type="body" idx="1"/>
          </p:nvPr>
        </p:nvSpPr>
        <p:spPr/>
        <p:txBody>
          <a:bodyPr/>
          <a:lstStyle/>
          <a:p>
            <a:pPr>
              <a:lnSpc>
                <a:spcPct val="90000"/>
              </a:lnSpc>
              <a:buNone/>
            </a:pPr>
            <a:r>
              <a:rPr lang="de-CH" dirty="0" err="1"/>
              <a:t>Pregabalin</a:t>
            </a:r>
            <a:r>
              <a:rPr lang="de-CH" dirty="0"/>
              <a:t> (</a:t>
            </a:r>
            <a:r>
              <a:rPr lang="de-CH" dirty="0" err="1"/>
              <a:t>Lyrica</a:t>
            </a:r>
            <a:r>
              <a:rPr lang="de-CH" dirty="0"/>
              <a:t> </a:t>
            </a:r>
            <a:r>
              <a:rPr lang="de-CH" dirty="0" err="1"/>
              <a:t>u.a</a:t>
            </a:r>
            <a:r>
              <a:rPr lang="de-CH" dirty="0"/>
              <a:t>.) </a:t>
            </a:r>
            <a:endParaRPr lang="de-CH" sz="2800" dirty="0"/>
          </a:p>
          <a:p>
            <a:pPr lvl="1">
              <a:lnSpc>
                <a:spcPct val="90000"/>
              </a:lnSpc>
            </a:pPr>
            <a:r>
              <a:rPr lang="de-CH" sz="2400" dirty="0"/>
              <a:t>Indikation: periphere </a:t>
            </a:r>
            <a:r>
              <a:rPr lang="de-CH" sz="2400" dirty="0" err="1"/>
              <a:t>neuropathische</a:t>
            </a:r>
            <a:r>
              <a:rPr lang="de-CH" sz="2400" dirty="0"/>
              <a:t> Schmerzen (Zulassung)</a:t>
            </a:r>
          </a:p>
          <a:p>
            <a:pPr lvl="1">
              <a:lnSpc>
                <a:spcPct val="90000"/>
              </a:lnSpc>
            </a:pPr>
            <a:r>
              <a:rPr lang="de-CH" sz="2400" dirty="0"/>
              <a:t>Wirkung: nicht ganz geklärt, Ca-Kanäle im ZNS, dadurch Freisetzung von </a:t>
            </a:r>
            <a:r>
              <a:rPr lang="de-CH" sz="2400" dirty="0" err="1"/>
              <a:t>Neurotransmittern</a:t>
            </a:r>
            <a:r>
              <a:rPr lang="de-CH" sz="2400" dirty="0"/>
              <a:t> (</a:t>
            </a:r>
            <a:r>
              <a:rPr lang="de-CH" sz="2400" dirty="0" err="1"/>
              <a:t>Glu</a:t>
            </a:r>
            <a:r>
              <a:rPr lang="de-CH" sz="2400" dirty="0"/>
              <a:t>, NA, </a:t>
            </a:r>
            <a:r>
              <a:rPr lang="de-CH" sz="2400" dirty="0" smtClean="0"/>
              <a:t>Substanz </a:t>
            </a:r>
            <a:r>
              <a:rPr lang="de-CH" sz="2400" dirty="0"/>
              <a:t>P...)</a:t>
            </a:r>
          </a:p>
          <a:p>
            <a:pPr lvl="1">
              <a:lnSpc>
                <a:spcPct val="90000"/>
              </a:lnSpc>
            </a:pPr>
            <a:r>
              <a:rPr lang="de-CH" sz="2400" dirty="0"/>
              <a:t>NW: Benommenheit, Schläfrigkeit, </a:t>
            </a:r>
            <a:r>
              <a:rPr lang="de-CH" sz="2400" dirty="0" err="1"/>
              <a:t>Delir</a:t>
            </a:r>
            <a:r>
              <a:rPr lang="de-CH" sz="2400" dirty="0"/>
              <a:t>, andere </a:t>
            </a:r>
            <a:r>
              <a:rPr lang="de-CH" sz="2400" dirty="0" err="1"/>
              <a:t>ZNS-Symptome</a:t>
            </a:r>
            <a:r>
              <a:rPr lang="de-CH" sz="2400" dirty="0"/>
              <a:t>, Appetit, Obstipation</a:t>
            </a:r>
          </a:p>
          <a:p>
            <a:pPr lvl="1">
              <a:lnSpc>
                <a:spcPct val="90000"/>
              </a:lnSpc>
            </a:pPr>
            <a:r>
              <a:rPr lang="de-CH" sz="2400" dirty="0"/>
              <a:t>Dosierung: 150 – 600 mg täglich aufgeteilt auf 2 (bis 3) Dosen (während oder zwischen Mahlzeiten)</a:t>
            </a:r>
            <a:br>
              <a:rPr lang="de-CH" sz="2400" dirty="0"/>
            </a:br>
            <a:r>
              <a:rPr lang="de-CH" sz="2400" dirty="0"/>
              <a:t>Beginn mit </a:t>
            </a:r>
            <a:r>
              <a:rPr lang="de-CH" sz="2400" dirty="0" smtClean="0"/>
              <a:t>2 x 25 </a:t>
            </a:r>
            <a:r>
              <a:rPr lang="de-CH" sz="2400" dirty="0"/>
              <a:t>bis </a:t>
            </a:r>
            <a:r>
              <a:rPr lang="de-CH" sz="2400" dirty="0" smtClean="0"/>
              <a:t>2 x 50 </a:t>
            </a:r>
            <a:r>
              <a:rPr lang="de-CH" sz="2400" dirty="0"/>
              <a:t>mg</a:t>
            </a:r>
          </a:p>
          <a:p>
            <a:pPr lvl="1">
              <a:lnSpc>
                <a:spcPct val="90000"/>
              </a:lnSpc>
            </a:pPr>
            <a:endParaRPr lang="de-CH" sz="2400" dirty="0"/>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de-CH"/>
              <a:t>Antiepileptika 3</a:t>
            </a:r>
          </a:p>
        </p:txBody>
      </p:sp>
      <p:sp>
        <p:nvSpPr>
          <p:cNvPr id="6147" name="Rectangle 3"/>
          <p:cNvSpPr>
            <a:spLocks noGrp="1" noChangeArrowheads="1"/>
          </p:cNvSpPr>
          <p:nvPr>
            <p:ph type="body" idx="1"/>
          </p:nvPr>
        </p:nvSpPr>
        <p:spPr/>
        <p:txBody>
          <a:bodyPr/>
          <a:lstStyle/>
          <a:p>
            <a:pPr>
              <a:buNone/>
            </a:pPr>
            <a:r>
              <a:rPr lang="de-CH" dirty="0" err="1"/>
              <a:t>Carbamazepin</a:t>
            </a:r>
            <a:r>
              <a:rPr lang="de-CH" dirty="0"/>
              <a:t> (</a:t>
            </a:r>
            <a:r>
              <a:rPr lang="de-CH" dirty="0" err="1"/>
              <a:t>Tegretol</a:t>
            </a:r>
            <a:r>
              <a:rPr lang="de-CH" dirty="0"/>
              <a:t> </a:t>
            </a:r>
            <a:r>
              <a:rPr lang="de-CH" dirty="0" err="1"/>
              <a:t>u.a</a:t>
            </a:r>
            <a:r>
              <a:rPr lang="de-CH" dirty="0"/>
              <a:t>.)</a:t>
            </a:r>
          </a:p>
          <a:p>
            <a:pPr lvl="1"/>
            <a:r>
              <a:rPr lang="de-CH" dirty="0"/>
              <a:t>Neuropathische Schmerzen</a:t>
            </a:r>
          </a:p>
          <a:p>
            <a:pPr lvl="1"/>
            <a:r>
              <a:rPr lang="de-CH" dirty="0"/>
              <a:t>Wirkt über Na-Kanäle (membranstabilisierend)</a:t>
            </a:r>
          </a:p>
          <a:p>
            <a:pPr lvl="1"/>
            <a:r>
              <a:rPr lang="de-CH" dirty="0"/>
              <a:t>Nebenwirkungen: zentralnervös, hämatologisch</a:t>
            </a:r>
          </a:p>
          <a:p>
            <a:pPr lvl="1"/>
            <a:r>
              <a:rPr lang="de-CH" dirty="0"/>
              <a:t>Dosierung:</a:t>
            </a:r>
          </a:p>
          <a:p>
            <a:pPr lvl="2"/>
            <a:r>
              <a:rPr lang="de-CH" dirty="0"/>
              <a:t>tief beginnen: 2x100 bis 2x200 </a:t>
            </a:r>
            <a:r>
              <a:rPr lang="de-CH" dirty="0" err="1"/>
              <a:t>mmg/d</a:t>
            </a:r>
            <a:endParaRPr lang="de-CH" dirty="0"/>
          </a:p>
          <a:p>
            <a:pPr lvl="2"/>
            <a:r>
              <a:rPr lang="de-CH" dirty="0"/>
              <a:t>genügend dosieren (</a:t>
            </a:r>
            <a:r>
              <a:rPr lang="de-CH" dirty="0" smtClean="0"/>
              <a:t>1600 </a:t>
            </a:r>
            <a:r>
              <a:rPr lang="de-CH" dirty="0"/>
              <a:t>mg/d)</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77962"/>
          </a:xfrm>
        </p:spPr>
        <p:txBody>
          <a:bodyPr>
            <a:normAutofit/>
          </a:bodyPr>
          <a:lstStyle/>
          <a:p>
            <a:r>
              <a:rPr lang="en-GB" dirty="0" smtClean="0"/>
              <a:t>factors of insufficient pain therapy</a:t>
            </a:r>
            <a:r>
              <a:rPr lang="en-GB" sz="2000" dirty="0" smtClean="0"/>
              <a:t/>
            </a:r>
            <a:br>
              <a:rPr lang="en-GB" sz="2000" dirty="0" smtClean="0"/>
            </a:br>
            <a:r>
              <a:rPr lang="en-GB" sz="2222" dirty="0" smtClean="0"/>
              <a:t>Larue F (1995) BMJ 310:1034-1037</a:t>
            </a:r>
            <a:endParaRPr lang="en-GB" sz="2222" dirty="0"/>
          </a:p>
        </p:txBody>
      </p:sp>
      <p:sp>
        <p:nvSpPr>
          <p:cNvPr id="3" name="Inhaltsplatzhalter 2"/>
          <p:cNvSpPr>
            <a:spLocks noGrp="1"/>
          </p:cNvSpPr>
          <p:nvPr>
            <p:ph idx="1"/>
          </p:nvPr>
        </p:nvSpPr>
        <p:spPr>
          <a:xfrm>
            <a:off x="457200" y="1981200"/>
            <a:ext cx="8229600" cy="4144963"/>
          </a:xfrm>
        </p:spPr>
        <p:txBody>
          <a:bodyPr>
            <a:normAutofit/>
          </a:bodyPr>
          <a:lstStyle/>
          <a:p>
            <a:pPr>
              <a:buFont typeface="Wingdings" charset="2"/>
              <a:buChar char="ü"/>
            </a:pPr>
            <a:r>
              <a:rPr lang="en-GB" dirty="0" smtClean="0"/>
              <a:t>bad pain assessment</a:t>
            </a:r>
          </a:p>
          <a:p>
            <a:pPr>
              <a:buFont typeface="Wingdings" charset="2"/>
              <a:buChar char="ü"/>
            </a:pPr>
            <a:r>
              <a:rPr lang="en-GB" dirty="0"/>
              <a:t>i</a:t>
            </a:r>
            <a:r>
              <a:rPr lang="en-GB" dirty="0" smtClean="0"/>
              <a:t>nadequate pain therapy</a:t>
            </a:r>
          </a:p>
          <a:p>
            <a:pPr>
              <a:buFont typeface="Wingdings" charset="2"/>
              <a:buChar char="ü"/>
            </a:pPr>
            <a:r>
              <a:rPr lang="en-GB" dirty="0"/>
              <a:t>i</a:t>
            </a:r>
            <a:r>
              <a:rPr lang="en-GB" dirty="0" smtClean="0"/>
              <a:t>nsufficient prescription</a:t>
            </a:r>
          </a:p>
          <a:p>
            <a:pPr>
              <a:buFont typeface="Wingdings" charset="2"/>
              <a:buChar char="ü"/>
            </a:pPr>
            <a:r>
              <a:rPr lang="en-GB" dirty="0"/>
              <a:t>y</a:t>
            </a:r>
            <a:r>
              <a:rPr lang="en-GB" dirty="0" smtClean="0"/>
              <a:t>ounger people, less handicapped, with less metastasis have worse pain therapy</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de-CH"/>
              <a:t>Antidepressiva 1</a:t>
            </a:r>
          </a:p>
        </p:txBody>
      </p:sp>
      <p:sp>
        <p:nvSpPr>
          <p:cNvPr id="7171" name="Rectangle 3"/>
          <p:cNvSpPr>
            <a:spLocks noGrp="1" noChangeArrowheads="1"/>
          </p:cNvSpPr>
          <p:nvPr>
            <p:ph type="body" idx="1"/>
          </p:nvPr>
        </p:nvSpPr>
        <p:spPr/>
        <p:txBody>
          <a:bodyPr>
            <a:normAutofit fontScale="92500" lnSpcReduction="20000"/>
          </a:bodyPr>
          <a:lstStyle/>
          <a:p>
            <a:pPr>
              <a:buNone/>
            </a:pPr>
            <a:r>
              <a:rPr lang="de-CH" dirty="0" err="1" smtClean="0"/>
              <a:t>Trizyklische</a:t>
            </a:r>
            <a:r>
              <a:rPr lang="de-CH" dirty="0" smtClean="0"/>
              <a:t> Antidepressiva</a:t>
            </a:r>
            <a:br>
              <a:rPr lang="de-CH" dirty="0" smtClean="0"/>
            </a:br>
            <a:r>
              <a:rPr lang="de-CH" dirty="0" smtClean="0"/>
              <a:t>z.B. </a:t>
            </a:r>
            <a:r>
              <a:rPr lang="de-CH" dirty="0" err="1" smtClean="0"/>
              <a:t>Amitripyilin</a:t>
            </a:r>
            <a:r>
              <a:rPr lang="de-CH" dirty="0" smtClean="0"/>
              <a:t> </a:t>
            </a:r>
            <a:r>
              <a:rPr lang="de-CH" sz="2800" dirty="0"/>
              <a:t>(</a:t>
            </a:r>
            <a:r>
              <a:rPr lang="de-CH" sz="2800" dirty="0" err="1"/>
              <a:t>Saroten</a:t>
            </a:r>
            <a:r>
              <a:rPr lang="de-CH" sz="2800" dirty="0"/>
              <a:t>, </a:t>
            </a:r>
            <a:r>
              <a:rPr lang="de-CH" sz="2800" dirty="0" err="1"/>
              <a:t>Tryptizol</a:t>
            </a:r>
            <a:r>
              <a:rPr lang="de-CH" sz="2800" dirty="0"/>
              <a:t>, </a:t>
            </a:r>
            <a:r>
              <a:rPr lang="de-CH" sz="2800" dirty="0" err="1"/>
              <a:t>u.a</a:t>
            </a:r>
            <a:r>
              <a:rPr lang="de-CH" sz="2800" dirty="0"/>
              <a:t>. </a:t>
            </a:r>
            <a:r>
              <a:rPr lang="de-CH" sz="2800" dirty="0" err="1"/>
              <a:t>trizyklischen</a:t>
            </a:r>
            <a:r>
              <a:rPr lang="de-CH" sz="2800" dirty="0"/>
              <a:t> Antidepressiva)</a:t>
            </a:r>
          </a:p>
          <a:p>
            <a:pPr lvl="1"/>
            <a:r>
              <a:rPr lang="de-CH" sz="2400" dirty="0"/>
              <a:t>Analgesie unabhängig von antidepressivem </a:t>
            </a:r>
            <a:r>
              <a:rPr lang="de-CH" sz="2400" dirty="0" smtClean="0"/>
              <a:t>Effekt</a:t>
            </a:r>
          </a:p>
          <a:p>
            <a:pPr lvl="1"/>
            <a:r>
              <a:rPr lang="de-CH" sz="2400" dirty="0"/>
              <a:t>(In 30% der Patienten, &gt;50% Schmerzreduktion</a:t>
            </a:r>
            <a:r>
              <a:rPr lang="de-CH" sz="2400" dirty="0" smtClean="0"/>
              <a:t>)</a:t>
            </a:r>
          </a:p>
          <a:p>
            <a:pPr lvl="1"/>
            <a:r>
              <a:rPr lang="de-CH" sz="2400" dirty="0" smtClean="0"/>
              <a:t>NNT 3.6 (3.0 – 4.5)</a:t>
            </a:r>
          </a:p>
          <a:p>
            <a:pPr lvl="1"/>
            <a:r>
              <a:rPr lang="de-CH" sz="2400" dirty="0" err="1"/>
              <a:t>Neuropathischer</a:t>
            </a:r>
            <a:r>
              <a:rPr lang="de-CH" sz="2400" dirty="0"/>
              <a:t> </a:t>
            </a:r>
            <a:r>
              <a:rPr lang="de-CH" sz="2400" dirty="0" smtClean="0"/>
              <a:t>Schmerz</a:t>
            </a:r>
          </a:p>
          <a:p>
            <a:pPr lvl="1"/>
            <a:r>
              <a:rPr lang="de-CH" sz="2400" dirty="0" smtClean="0"/>
              <a:t>Z.T. schlaffördernd, </a:t>
            </a:r>
            <a:r>
              <a:rPr lang="de-CH" sz="2400" dirty="0" err="1" smtClean="0"/>
              <a:t>z.T</a:t>
            </a:r>
            <a:r>
              <a:rPr lang="de-CH" sz="2400" dirty="0" smtClean="0"/>
              <a:t>. neutral / anxiolytisch</a:t>
            </a:r>
          </a:p>
          <a:p>
            <a:pPr lvl="1"/>
            <a:r>
              <a:rPr lang="de-CH" sz="2400" dirty="0"/>
              <a:t>Wirkungsmechanismus: </a:t>
            </a:r>
            <a:r>
              <a:rPr lang="de-CH" sz="2400" dirty="0" err="1"/>
              <a:t>Na-Kanal-Stabilis</a:t>
            </a:r>
            <a:r>
              <a:rPr lang="de-CH" sz="2400" dirty="0"/>
              <a:t>.</a:t>
            </a:r>
          </a:p>
          <a:p>
            <a:pPr lvl="1"/>
            <a:r>
              <a:rPr lang="de-CH" sz="2400" dirty="0"/>
              <a:t>Nebenwirkungen: </a:t>
            </a:r>
            <a:r>
              <a:rPr lang="de-CH" sz="2400" dirty="0" err="1"/>
              <a:t>anticholinerg</a:t>
            </a:r>
            <a:r>
              <a:rPr lang="de-CH" sz="2400" dirty="0"/>
              <a:t>, zentralnervös</a:t>
            </a:r>
          </a:p>
          <a:p>
            <a:pPr lvl="1"/>
            <a:r>
              <a:rPr lang="de-CH" sz="2400" dirty="0"/>
              <a:t>Dosierung:</a:t>
            </a:r>
          </a:p>
          <a:p>
            <a:pPr lvl="2"/>
            <a:r>
              <a:rPr lang="de-CH" sz="2000" dirty="0"/>
              <a:t>Beginn: 10 - 25mg abends</a:t>
            </a:r>
          </a:p>
          <a:p>
            <a:pPr lvl="2"/>
            <a:r>
              <a:rPr lang="de-CH" sz="2000" dirty="0"/>
              <a:t>Maximaldosierung: 100 mg?</a:t>
            </a:r>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de-CH"/>
              <a:t>Antidepressiva 2</a:t>
            </a:r>
          </a:p>
        </p:txBody>
      </p:sp>
      <p:sp>
        <p:nvSpPr>
          <p:cNvPr id="8195" name="Rectangle 3"/>
          <p:cNvSpPr>
            <a:spLocks noGrp="1" noChangeArrowheads="1"/>
          </p:cNvSpPr>
          <p:nvPr>
            <p:ph type="body" idx="1"/>
          </p:nvPr>
        </p:nvSpPr>
        <p:spPr/>
        <p:txBody>
          <a:bodyPr/>
          <a:lstStyle/>
          <a:p>
            <a:pPr>
              <a:lnSpc>
                <a:spcPct val="90000"/>
              </a:lnSpc>
              <a:buNone/>
            </a:pPr>
            <a:r>
              <a:rPr lang="de-CH" sz="2800" dirty="0"/>
              <a:t>Auch wirksam sind:</a:t>
            </a:r>
          </a:p>
          <a:p>
            <a:pPr lvl="1">
              <a:lnSpc>
                <a:spcPct val="90000"/>
              </a:lnSpc>
            </a:pPr>
            <a:r>
              <a:rPr lang="de-CH" sz="2400" dirty="0" err="1"/>
              <a:t>Venlafaxin</a:t>
            </a:r>
            <a:r>
              <a:rPr lang="de-CH" sz="2400" dirty="0"/>
              <a:t> (</a:t>
            </a:r>
            <a:r>
              <a:rPr lang="de-CH" sz="2400" dirty="0" err="1"/>
              <a:t>Effexor</a:t>
            </a:r>
            <a:r>
              <a:rPr lang="de-CH" sz="2400" dirty="0"/>
              <a:t>)</a:t>
            </a:r>
            <a:endParaRPr lang="de-CH" sz="2400" dirty="0" smtClean="0"/>
          </a:p>
          <a:p>
            <a:pPr lvl="2">
              <a:lnSpc>
                <a:spcPct val="90000"/>
              </a:lnSpc>
            </a:pPr>
            <a:r>
              <a:rPr lang="de-CH" sz="2000" dirty="0" smtClean="0"/>
              <a:t>SNRI </a:t>
            </a:r>
            <a:r>
              <a:rPr lang="de-CH" sz="2000" dirty="0" err="1" smtClean="0"/>
              <a:t>Serotonin-Noradrenalin-Reuptake</a:t>
            </a:r>
            <a:r>
              <a:rPr lang="de-CH" sz="2000" dirty="0" err="1"/>
              <a:t>-</a:t>
            </a:r>
            <a:r>
              <a:rPr lang="de-CH" sz="2000" dirty="0" err="1" smtClean="0"/>
              <a:t>Hemmer</a:t>
            </a:r>
            <a:endParaRPr lang="de-CH" sz="2000" dirty="0" smtClean="0"/>
          </a:p>
          <a:p>
            <a:pPr lvl="2">
              <a:lnSpc>
                <a:spcPct val="90000"/>
              </a:lnSpc>
            </a:pPr>
            <a:r>
              <a:rPr lang="de-CH" sz="2000" dirty="0" smtClean="0"/>
              <a:t>NNT 3.1 (2.2 – 5.1)</a:t>
            </a:r>
          </a:p>
          <a:p>
            <a:pPr lvl="2">
              <a:lnSpc>
                <a:spcPct val="90000"/>
              </a:lnSpc>
            </a:pPr>
            <a:r>
              <a:rPr lang="de-CH" sz="2000" dirty="0" smtClean="0"/>
              <a:t>Antriebssteigernd</a:t>
            </a:r>
          </a:p>
          <a:p>
            <a:pPr lvl="2">
              <a:lnSpc>
                <a:spcPct val="90000"/>
              </a:lnSpc>
            </a:pPr>
            <a:r>
              <a:rPr lang="de-CH" sz="2000" dirty="0" smtClean="0"/>
              <a:t>Beginn 37.5 mg, langsame Steigerung bis 150 – 225</a:t>
            </a:r>
          </a:p>
          <a:p>
            <a:pPr lvl="1">
              <a:lnSpc>
                <a:spcPct val="90000"/>
              </a:lnSpc>
            </a:pPr>
            <a:r>
              <a:rPr lang="de-CH" dirty="0" err="1" smtClean="0"/>
              <a:t>Duloxetin</a:t>
            </a:r>
            <a:r>
              <a:rPr lang="de-CH" dirty="0" smtClean="0"/>
              <a:t> (</a:t>
            </a:r>
            <a:r>
              <a:rPr lang="de-CH" dirty="0" err="1" smtClean="0"/>
              <a:t>Cymbalta</a:t>
            </a:r>
            <a:r>
              <a:rPr lang="de-CH" dirty="0" smtClean="0"/>
              <a:t>)</a:t>
            </a:r>
            <a:endParaRPr lang="de-CH" sz="2400" dirty="0" smtClean="0"/>
          </a:p>
          <a:p>
            <a:pPr lvl="2">
              <a:lnSpc>
                <a:spcPct val="90000"/>
              </a:lnSpc>
            </a:pPr>
            <a:r>
              <a:rPr lang="de-CH" sz="2000" dirty="0" smtClean="0"/>
              <a:t>SNRI </a:t>
            </a:r>
            <a:r>
              <a:rPr lang="de-CH" sz="2000" dirty="0" err="1" smtClean="0"/>
              <a:t>Serotonin-Noradrenalin-Reuptake-Hemmer</a:t>
            </a:r>
            <a:endParaRPr lang="de-CH" sz="2000" dirty="0" smtClean="0"/>
          </a:p>
          <a:p>
            <a:pPr lvl="2">
              <a:lnSpc>
                <a:spcPct val="90000"/>
              </a:lnSpc>
            </a:pPr>
            <a:r>
              <a:rPr lang="de-CH" sz="2000" dirty="0" smtClean="0"/>
              <a:t>NNT 6 (5 – 10)</a:t>
            </a:r>
          </a:p>
          <a:p>
            <a:pPr lvl="2">
              <a:lnSpc>
                <a:spcPct val="90000"/>
              </a:lnSpc>
            </a:pPr>
            <a:r>
              <a:rPr lang="de-CH" sz="2000" dirty="0" smtClean="0"/>
              <a:t>Antriebssteigernd</a:t>
            </a:r>
          </a:p>
          <a:p>
            <a:pPr lvl="2">
              <a:lnSpc>
                <a:spcPct val="90000"/>
              </a:lnSpc>
            </a:pPr>
            <a:r>
              <a:rPr lang="de-CH" sz="2000" dirty="0" smtClean="0"/>
              <a:t>Beginn mit 30 mg, allenfalls steigern bis 60 mg</a:t>
            </a:r>
            <a:endParaRPr lang="de-CH" dirty="0" smtClean="0"/>
          </a:p>
          <a:p>
            <a:pPr lvl="1">
              <a:lnSpc>
                <a:spcPct val="90000"/>
              </a:lnSpc>
            </a:pPr>
            <a:endParaRPr lang="de-CH" sz="2400" dirty="0"/>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de-CH"/>
              <a:t>Antidepressiva 3</a:t>
            </a:r>
          </a:p>
        </p:txBody>
      </p:sp>
      <p:sp>
        <p:nvSpPr>
          <p:cNvPr id="9219" name="Rectangle 3"/>
          <p:cNvSpPr>
            <a:spLocks noGrp="1" noChangeArrowheads="1"/>
          </p:cNvSpPr>
          <p:nvPr>
            <p:ph type="body" idx="1"/>
          </p:nvPr>
        </p:nvSpPr>
        <p:spPr/>
        <p:txBody>
          <a:bodyPr>
            <a:normAutofit/>
          </a:bodyPr>
          <a:lstStyle/>
          <a:p>
            <a:pPr lvl="1">
              <a:lnSpc>
                <a:spcPct val="90000"/>
              </a:lnSpc>
            </a:pPr>
            <a:r>
              <a:rPr lang="de-CH" sz="2400" dirty="0" err="1" smtClean="0"/>
              <a:t>Trazodone</a:t>
            </a:r>
            <a:r>
              <a:rPr lang="de-CH" sz="2400" dirty="0" smtClean="0"/>
              <a:t> (</a:t>
            </a:r>
            <a:r>
              <a:rPr lang="de-CH" sz="2400" dirty="0" err="1" smtClean="0"/>
              <a:t>Trittico</a:t>
            </a:r>
            <a:r>
              <a:rPr lang="de-CH" sz="2400" dirty="0" smtClean="0"/>
              <a:t>)</a:t>
            </a:r>
          </a:p>
          <a:p>
            <a:pPr lvl="2">
              <a:lnSpc>
                <a:spcPct val="90000"/>
              </a:lnSpc>
            </a:pPr>
            <a:r>
              <a:rPr lang="de-CH" sz="2000" dirty="0" err="1" smtClean="0"/>
              <a:t>präsynaptische</a:t>
            </a:r>
            <a:r>
              <a:rPr lang="de-CH" sz="2000" dirty="0" smtClean="0"/>
              <a:t> Aufnahme von </a:t>
            </a:r>
            <a:r>
              <a:rPr lang="de-CH" sz="2000" dirty="0" err="1" smtClean="0"/>
              <a:t>Serotonin</a:t>
            </a:r>
            <a:endParaRPr lang="de-CH" sz="2000" dirty="0" smtClean="0"/>
          </a:p>
          <a:p>
            <a:pPr lvl="2">
              <a:lnSpc>
                <a:spcPct val="90000"/>
              </a:lnSpc>
            </a:pPr>
            <a:r>
              <a:rPr lang="de-CH" sz="2000" dirty="0" smtClean="0"/>
              <a:t>nachgewiesen bei peripheren Neuropathien</a:t>
            </a:r>
          </a:p>
          <a:p>
            <a:pPr lvl="1">
              <a:lnSpc>
                <a:spcPct val="90000"/>
              </a:lnSpc>
            </a:pPr>
            <a:r>
              <a:rPr lang="de-CH" sz="2400" dirty="0" err="1" smtClean="0"/>
              <a:t>Mirtazepin</a:t>
            </a:r>
            <a:r>
              <a:rPr lang="de-CH" sz="2400" dirty="0" smtClean="0"/>
              <a:t> (</a:t>
            </a:r>
            <a:r>
              <a:rPr lang="de-CH" sz="2400" dirty="0" err="1" smtClean="0"/>
              <a:t>Remeron</a:t>
            </a:r>
            <a:r>
              <a:rPr lang="de-CH" sz="2400" dirty="0" smtClean="0"/>
              <a:t>)</a:t>
            </a:r>
          </a:p>
          <a:p>
            <a:pPr lvl="2">
              <a:lnSpc>
                <a:spcPct val="90000"/>
              </a:lnSpc>
            </a:pPr>
            <a:r>
              <a:rPr lang="de-CH" sz="2000" dirty="0" smtClean="0"/>
              <a:t>Keine RCT</a:t>
            </a:r>
          </a:p>
          <a:p>
            <a:pPr lvl="2">
              <a:lnSpc>
                <a:spcPct val="90000"/>
              </a:lnSpc>
            </a:pPr>
            <a:r>
              <a:rPr lang="de-CH" sz="2000" dirty="0" smtClean="0"/>
              <a:t>über viele </a:t>
            </a:r>
            <a:r>
              <a:rPr lang="de-CH" sz="2000" dirty="0" err="1" smtClean="0"/>
              <a:t>Neurotransmitter</a:t>
            </a:r>
            <a:endParaRPr lang="de-CH" sz="2000" dirty="0" smtClean="0"/>
          </a:p>
          <a:p>
            <a:pPr lvl="2">
              <a:lnSpc>
                <a:spcPct val="90000"/>
              </a:lnSpc>
            </a:pPr>
            <a:r>
              <a:rPr lang="de-CH" sz="2000" dirty="0" smtClean="0"/>
              <a:t>Schlafanstossend</a:t>
            </a:r>
          </a:p>
          <a:p>
            <a:pPr lvl="2">
              <a:lnSpc>
                <a:spcPct val="90000"/>
              </a:lnSpc>
            </a:pPr>
            <a:r>
              <a:rPr lang="de-CH" sz="2000" dirty="0" smtClean="0"/>
              <a:t>Beginn mit 30 mg, allenfalls erhöhen auf 45 mg</a:t>
            </a:r>
            <a:endParaRPr lang="de-CH" dirty="0" smtClean="0"/>
          </a:p>
          <a:p>
            <a:pPr lvl="1">
              <a:lnSpc>
                <a:spcPct val="90000"/>
              </a:lnSpc>
            </a:pPr>
            <a:r>
              <a:rPr lang="de-CH" dirty="0"/>
              <a:t>SSRI</a:t>
            </a:r>
            <a:endParaRPr lang="de-CH" sz="2400" dirty="0"/>
          </a:p>
          <a:p>
            <a:pPr lvl="2">
              <a:lnSpc>
                <a:spcPct val="90000"/>
              </a:lnSpc>
            </a:pPr>
            <a:r>
              <a:rPr lang="de-CH" sz="2000" dirty="0"/>
              <a:t>Keine gesicherte analgetische Wirkung</a:t>
            </a:r>
          </a:p>
          <a:p>
            <a:pPr lvl="2">
              <a:lnSpc>
                <a:spcPct val="90000"/>
              </a:lnSpc>
            </a:pPr>
            <a:r>
              <a:rPr lang="de-CH" sz="2000" dirty="0"/>
              <a:t>Indikation allenfalls bei </a:t>
            </a:r>
            <a:r>
              <a:rPr lang="de-CH" sz="2000" dirty="0" err="1"/>
              <a:t>Fibromyalgie</a:t>
            </a:r>
            <a:r>
              <a:rPr lang="de-CH" sz="2000" dirty="0"/>
              <a:t> (</a:t>
            </a:r>
            <a:r>
              <a:rPr lang="de-CH" sz="2000" dirty="0" err="1"/>
              <a:t>Fluoxetin</a:t>
            </a:r>
            <a:r>
              <a:rPr lang="de-CH" sz="2000" dirty="0"/>
              <a:t>)</a:t>
            </a:r>
          </a:p>
          <a:p>
            <a:pPr lvl="2">
              <a:lnSpc>
                <a:spcPct val="90000"/>
              </a:lnSpc>
            </a:pPr>
            <a:r>
              <a:rPr lang="de-CH" sz="2000" dirty="0"/>
              <a:t>Allenfalls </a:t>
            </a:r>
            <a:r>
              <a:rPr lang="de-CH" sz="2000" dirty="0" err="1"/>
              <a:t>Paroxetin</a:t>
            </a:r>
            <a:r>
              <a:rPr lang="de-CH" sz="2000" dirty="0"/>
              <a:t> bei diabetischer Neuropathie</a:t>
            </a:r>
          </a:p>
          <a:p>
            <a:pPr lvl="1">
              <a:lnSpc>
                <a:spcPct val="90000"/>
              </a:lnSpc>
            </a:pPr>
            <a:endParaRPr lang="de-CH" sz="2400" dirty="0"/>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457200" y="381000"/>
            <a:ext cx="8229600" cy="914400"/>
          </a:xfrm>
        </p:spPr>
        <p:txBody>
          <a:bodyPr/>
          <a:lstStyle/>
          <a:p>
            <a:r>
              <a:rPr lang="de-DE" dirty="0" err="1" smtClean="0"/>
              <a:t>Gluco-Corticosteroide</a:t>
            </a:r>
            <a:endParaRPr lang="de-DE" dirty="0"/>
          </a:p>
        </p:txBody>
      </p:sp>
      <p:sp>
        <p:nvSpPr>
          <p:cNvPr id="8" name="Inhaltsplatzhalter 7"/>
          <p:cNvSpPr>
            <a:spLocks noGrp="1"/>
          </p:cNvSpPr>
          <p:nvPr>
            <p:ph idx="1"/>
          </p:nvPr>
        </p:nvSpPr>
        <p:spPr>
          <a:xfrm>
            <a:off x="457200" y="1600200"/>
            <a:ext cx="8229600" cy="4525963"/>
          </a:xfrm>
        </p:spPr>
        <p:txBody>
          <a:bodyPr/>
          <a:lstStyle/>
          <a:p>
            <a:pPr lvl="1"/>
            <a:r>
              <a:rPr lang="de-CH" dirty="0" smtClean="0"/>
              <a:t>Bei Schmerz mit Entzündung, bei Raumforderungen zur Abschwellung</a:t>
            </a:r>
          </a:p>
          <a:p>
            <a:pPr lvl="1"/>
            <a:r>
              <a:rPr lang="de-CH" dirty="0" err="1" smtClean="0"/>
              <a:t>Antiinflammatorisch</a:t>
            </a:r>
            <a:r>
              <a:rPr lang="de-CH" dirty="0" smtClean="0"/>
              <a:t>, allenfalls auch Nervenmembran stabilisierend</a:t>
            </a:r>
          </a:p>
          <a:p>
            <a:pPr lvl="1"/>
            <a:r>
              <a:rPr lang="de-CH" dirty="0" smtClean="0"/>
              <a:t>Nebenwirkungen:</a:t>
            </a:r>
          </a:p>
          <a:p>
            <a:pPr lvl="2"/>
            <a:r>
              <a:rPr lang="de-CH" dirty="0" smtClean="0"/>
              <a:t>Keine Langzeit-Therapie</a:t>
            </a:r>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de-CH"/>
              <a:t>Muskelrelaxantien</a:t>
            </a:r>
          </a:p>
        </p:txBody>
      </p:sp>
      <p:sp>
        <p:nvSpPr>
          <p:cNvPr id="10243" name="Rectangle 3"/>
          <p:cNvSpPr>
            <a:spLocks noGrp="1" noChangeArrowheads="1"/>
          </p:cNvSpPr>
          <p:nvPr>
            <p:ph type="body" idx="1"/>
          </p:nvPr>
        </p:nvSpPr>
        <p:spPr/>
        <p:txBody>
          <a:bodyPr/>
          <a:lstStyle/>
          <a:p>
            <a:r>
              <a:rPr lang="de-CH"/>
              <a:t>Benzodiazepine</a:t>
            </a:r>
          </a:p>
          <a:p>
            <a:pPr lvl="1"/>
            <a:r>
              <a:rPr lang="de-CH"/>
              <a:t>Analgesie über Muskelrelaxation und Anxiolyse</a:t>
            </a:r>
          </a:p>
        </p:txBody>
      </p:sp>
    </p:spTree>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de-CH" dirty="0" err="1"/>
              <a:t>Muskelrelaxantien</a:t>
            </a:r>
            <a:endParaRPr lang="de-CH" dirty="0"/>
          </a:p>
        </p:txBody>
      </p:sp>
      <p:sp>
        <p:nvSpPr>
          <p:cNvPr id="11267" name="Rectangle 3"/>
          <p:cNvSpPr>
            <a:spLocks noGrp="1" noChangeArrowheads="1"/>
          </p:cNvSpPr>
          <p:nvPr>
            <p:ph type="body" idx="1"/>
          </p:nvPr>
        </p:nvSpPr>
        <p:spPr/>
        <p:txBody>
          <a:bodyPr/>
          <a:lstStyle/>
          <a:p>
            <a:r>
              <a:rPr lang="de-CH"/>
              <a:t>Baclofen </a:t>
            </a:r>
            <a:r>
              <a:rPr lang="de-CH" sz="2800"/>
              <a:t>(Lioresal)</a:t>
            </a:r>
          </a:p>
          <a:p>
            <a:pPr lvl="1"/>
            <a:r>
              <a:rPr lang="de-CH"/>
              <a:t>Indikationen: Spasmen, neuropathischer Schmerz</a:t>
            </a:r>
          </a:p>
          <a:p>
            <a:pPr lvl="1"/>
            <a:r>
              <a:rPr lang="de-CH"/>
              <a:t>Synergismus mit Opioiden, GABA-Rezeptor-Agonist (Typ B), wirkt auf Höhe Rückenmark</a:t>
            </a:r>
          </a:p>
          <a:p>
            <a:pPr lvl="1"/>
            <a:r>
              <a:rPr lang="de-CH"/>
              <a:t>Dosierung:</a:t>
            </a:r>
          </a:p>
          <a:p>
            <a:pPr lvl="2"/>
            <a:r>
              <a:rPr lang="de-CH"/>
              <a:t>Beginn mit 3x5 mg/d</a:t>
            </a:r>
          </a:p>
          <a:p>
            <a:pPr lvl="2"/>
            <a:r>
              <a:rPr lang="de-CH"/>
              <a:t>Maximaldosis bei 75mg/d</a:t>
            </a:r>
          </a:p>
          <a:p>
            <a:pPr lvl="1"/>
            <a:r>
              <a:rPr lang="de-CH"/>
              <a:t>Nicht absetzen, ausschleichen</a:t>
            </a:r>
          </a:p>
        </p:txBody>
      </p:sp>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de-CH"/>
              <a:t>Lokalanästhetika</a:t>
            </a:r>
          </a:p>
        </p:txBody>
      </p:sp>
      <p:sp>
        <p:nvSpPr>
          <p:cNvPr id="13315" name="Rectangle 3"/>
          <p:cNvSpPr>
            <a:spLocks noGrp="1" noChangeArrowheads="1"/>
          </p:cNvSpPr>
          <p:nvPr>
            <p:ph type="body" idx="1"/>
          </p:nvPr>
        </p:nvSpPr>
        <p:spPr/>
        <p:txBody>
          <a:bodyPr/>
          <a:lstStyle/>
          <a:p>
            <a:r>
              <a:rPr lang="de-CH" dirty="0" err="1" smtClean="0"/>
              <a:t>Lidocain</a:t>
            </a:r>
            <a:r>
              <a:rPr lang="de-CH" dirty="0" smtClean="0"/>
              <a:t> lokal (</a:t>
            </a:r>
            <a:r>
              <a:rPr lang="de-CH" dirty="0" err="1" smtClean="0"/>
              <a:t>Neurodol</a:t>
            </a:r>
            <a:r>
              <a:rPr lang="de-CH" dirty="0" smtClean="0"/>
              <a:t> </a:t>
            </a:r>
            <a:r>
              <a:rPr lang="de-CH" dirty="0" err="1" smtClean="0"/>
              <a:t>u.a</a:t>
            </a:r>
            <a:r>
              <a:rPr lang="de-CH" dirty="0" smtClean="0"/>
              <a:t>.)</a:t>
            </a:r>
          </a:p>
          <a:p>
            <a:pPr lvl="1"/>
            <a:r>
              <a:rPr lang="de-CH" dirty="0" smtClean="0"/>
              <a:t>Versuch wert</a:t>
            </a:r>
          </a:p>
          <a:p>
            <a:r>
              <a:rPr lang="de-CH" i="1" dirty="0" err="1" smtClean="0"/>
              <a:t>Lidocain</a:t>
            </a:r>
            <a:r>
              <a:rPr lang="de-CH" i="1" dirty="0" smtClean="0"/>
              <a:t> </a:t>
            </a:r>
            <a:r>
              <a:rPr lang="de-CH" i="1" dirty="0"/>
              <a:t>(</a:t>
            </a:r>
            <a:r>
              <a:rPr lang="de-CH" i="1" dirty="0" err="1"/>
              <a:t>iv</a:t>
            </a:r>
            <a:r>
              <a:rPr lang="de-CH" i="1" dirty="0"/>
              <a:t>)</a:t>
            </a:r>
          </a:p>
          <a:p>
            <a:pPr lvl="1"/>
            <a:r>
              <a:rPr lang="de-CH" i="1" dirty="0"/>
              <a:t>Neuropathische Schmerzen</a:t>
            </a:r>
          </a:p>
          <a:p>
            <a:pPr lvl="1"/>
            <a:r>
              <a:rPr lang="de-CH" i="1" dirty="0"/>
              <a:t>Nerven-Membran stabilisierend (Na-Kanäle)</a:t>
            </a:r>
          </a:p>
          <a:p>
            <a:pPr lvl="1"/>
            <a:r>
              <a:rPr lang="de-CH" i="1" dirty="0"/>
              <a:t>Selten </a:t>
            </a:r>
            <a:r>
              <a:rPr lang="de-CH" i="1" dirty="0" smtClean="0"/>
              <a:t>gebraucht</a:t>
            </a:r>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de-CH"/>
              <a:t>Neuroleptika</a:t>
            </a:r>
          </a:p>
        </p:txBody>
      </p:sp>
      <p:sp>
        <p:nvSpPr>
          <p:cNvPr id="14339" name="Rectangle 3"/>
          <p:cNvSpPr>
            <a:spLocks noGrp="1" noChangeArrowheads="1"/>
          </p:cNvSpPr>
          <p:nvPr>
            <p:ph type="body" idx="1"/>
          </p:nvPr>
        </p:nvSpPr>
        <p:spPr/>
        <p:txBody>
          <a:bodyPr/>
          <a:lstStyle/>
          <a:p>
            <a:r>
              <a:rPr lang="de-CH" dirty="0" err="1" smtClean="0"/>
              <a:t>Phenothiazine</a:t>
            </a:r>
            <a:r>
              <a:rPr lang="de-CH" dirty="0"/>
              <a:t>:</a:t>
            </a:r>
          </a:p>
          <a:p>
            <a:pPr lvl="1"/>
            <a:r>
              <a:rPr lang="de-CH" dirty="0"/>
              <a:t>Additiv zu </a:t>
            </a:r>
            <a:r>
              <a:rPr lang="de-CH" dirty="0" err="1"/>
              <a:t>Opioiden</a:t>
            </a:r>
            <a:endParaRPr lang="de-CH" dirty="0"/>
          </a:p>
          <a:p>
            <a:pPr lvl="1"/>
            <a:r>
              <a:rPr lang="de-CH" dirty="0"/>
              <a:t>Wirksamkeit wenig bewiesen (allenfalls für </a:t>
            </a:r>
            <a:r>
              <a:rPr lang="de-CH" dirty="0" err="1"/>
              <a:t>Levomepromazin</a:t>
            </a:r>
            <a:r>
              <a:rPr lang="de-CH" dirty="0"/>
              <a:t> = </a:t>
            </a:r>
            <a:r>
              <a:rPr lang="de-CH" dirty="0" err="1"/>
              <a:t>Nozinan</a:t>
            </a:r>
            <a:r>
              <a:rPr lang="de-CH" dirty="0"/>
              <a:t>)</a:t>
            </a:r>
          </a:p>
        </p:txBody>
      </p:sp>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de-CH"/>
              <a:t>THC</a:t>
            </a:r>
          </a:p>
        </p:txBody>
      </p:sp>
      <p:sp>
        <p:nvSpPr>
          <p:cNvPr id="15363" name="Rectangle 3"/>
          <p:cNvSpPr>
            <a:spLocks noGrp="1" noChangeArrowheads="1"/>
          </p:cNvSpPr>
          <p:nvPr>
            <p:ph type="body" idx="1"/>
          </p:nvPr>
        </p:nvSpPr>
        <p:spPr/>
        <p:txBody>
          <a:bodyPr/>
          <a:lstStyle/>
          <a:p>
            <a:r>
              <a:rPr lang="de-CH"/>
              <a:t>Gut belegte Indikationen</a:t>
            </a:r>
          </a:p>
          <a:p>
            <a:pPr lvl="1"/>
            <a:r>
              <a:rPr lang="de-CH"/>
              <a:t>Antiemetikum</a:t>
            </a:r>
          </a:p>
          <a:p>
            <a:pPr lvl="1"/>
            <a:r>
              <a:rPr lang="de-CH"/>
              <a:t>Wirkt bei muskulären Spasmen</a:t>
            </a:r>
          </a:p>
          <a:p>
            <a:pPr lvl="1"/>
            <a:r>
              <a:rPr lang="de-CH"/>
              <a:t>Allenfalls Appetit steigernd</a:t>
            </a:r>
          </a:p>
          <a:p>
            <a:r>
              <a:rPr lang="de-CH"/>
              <a:t>Bewilligung über Swiss-medic</a:t>
            </a:r>
          </a:p>
          <a:p>
            <a:r>
              <a:rPr lang="de-CH"/>
              <a:t>1 Kapsel à 2,5 mg kostet Sfr. 8.-</a:t>
            </a:r>
          </a:p>
          <a:p>
            <a:r>
              <a:rPr lang="de-CH"/>
              <a:t>Für Schmerzen nicht wirksamer als Codein, aber mehr NW</a:t>
            </a:r>
          </a:p>
        </p:txBody>
      </p:sp>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de-CH"/>
              <a:t>Clonidin</a:t>
            </a:r>
          </a:p>
        </p:txBody>
      </p:sp>
      <p:sp>
        <p:nvSpPr>
          <p:cNvPr id="16387" name="Rectangle 3"/>
          <p:cNvSpPr>
            <a:spLocks noGrp="1" noChangeArrowheads="1"/>
          </p:cNvSpPr>
          <p:nvPr>
            <p:ph type="body" idx="1"/>
          </p:nvPr>
        </p:nvSpPr>
        <p:spPr/>
        <p:txBody>
          <a:bodyPr/>
          <a:lstStyle/>
          <a:p>
            <a:r>
              <a:rPr lang="de-CH"/>
              <a:t>Zentrale Sympathicolyse (Alpha-Blocker)</a:t>
            </a:r>
          </a:p>
          <a:p>
            <a:endParaRPr lang="de-CH"/>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smtClean="0"/>
              <a:t>clinical Aspects</a:t>
            </a:r>
            <a:endParaRPr lang="en-GB" dirty="0"/>
          </a:p>
        </p:txBody>
      </p:sp>
      <p:sp>
        <p:nvSpPr>
          <p:cNvPr id="5" name="Textplatzhalter 4"/>
          <p:cNvSpPr>
            <a:spLocks noGrp="1"/>
          </p:cNvSpPr>
          <p:nvPr>
            <p:ph type="body" idx="1"/>
          </p:nvPr>
        </p:nvSpPr>
        <p:spPr/>
        <p:txBody>
          <a:bodyPr/>
          <a:lstStyle/>
          <a:p>
            <a:endParaRPr lang="de-DE"/>
          </a:p>
        </p:txBody>
      </p:sp>
    </p:spTree>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de-CH"/>
              <a:t>Ketalar</a:t>
            </a:r>
          </a:p>
        </p:txBody>
      </p:sp>
      <p:sp>
        <p:nvSpPr>
          <p:cNvPr id="17411" name="Rectangle 3"/>
          <p:cNvSpPr>
            <a:spLocks noGrp="1" noChangeArrowheads="1"/>
          </p:cNvSpPr>
          <p:nvPr>
            <p:ph type="body" idx="1"/>
          </p:nvPr>
        </p:nvSpPr>
        <p:spPr/>
        <p:txBody>
          <a:bodyPr/>
          <a:lstStyle/>
          <a:p>
            <a:r>
              <a:rPr lang="de-CH"/>
              <a:t>NMDA-Rezeptor-Antagonist (</a:t>
            </a:r>
            <a:r>
              <a:rPr lang="de-CH" sz="2400"/>
              <a:t>N-Methyl-D-Aspartat):</a:t>
            </a:r>
            <a:r>
              <a:rPr lang="de-CH"/>
              <a:t> </a:t>
            </a:r>
          </a:p>
          <a:p>
            <a:pPr lvl="1"/>
            <a:r>
              <a:rPr lang="de-CH"/>
              <a:t>verhindert Uebertragung von 1.auf 2. Neuron</a:t>
            </a:r>
          </a:p>
          <a:p>
            <a:pPr lvl="1"/>
            <a:r>
              <a:rPr lang="de-CH"/>
              <a:t>verhindert allenfalls Chronizifierung</a:t>
            </a:r>
          </a:p>
          <a:p>
            <a:r>
              <a:rPr lang="de-CH"/>
              <a:t>Unerwünschte Wirkungen:</a:t>
            </a:r>
          </a:p>
          <a:p>
            <a:pPr lvl="1"/>
            <a:r>
              <a:rPr lang="de-CH"/>
              <a:t>Haluzinationen, Dysphorie, Atemdepression</a:t>
            </a:r>
          </a:p>
          <a:p>
            <a:r>
              <a:rPr lang="de-CH"/>
              <a:t>Geringe therapeutische Breite</a:t>
            </a:r>
          </a:p>
          <a:p>
            <a:r>
              <a:rPr lang="de-CH"/>
              <a:t>Dosierung: 3 - 8 mg/h für Erwachsene</a:t>
            </a:r>
            <a:endParaRPr lang="de-CH" sz="2800"/>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de-CH"/>
              <a:t>Dextromethorphan</a:t>
            </a:r>
          </a:p>
        </p:txBody>
      </p:sp>
      <p:sp>
        <p:nvSpPr>
          <p:cNvPr id="18435" name="Rectangle 3"/>
          <p:cNvSpPr>
            <a:spLocks noGrp="1" noChangeArrowheads="1"/>
          </p:cNvSpPr>
          <p:nvPr>
            <p:ph type="body" idx="1"/>
          </p:nvPr>
        </p:nvSpPr>
        <p:spPr/>
        <p:txBody>
          <a:bodyPr/>
          <a:lstStyle/>
          <a:p>
            <a:r>
              <a:rPr lang="de-CH"/>
              <a:t>Ebenfalls NMDA-Rezeptor Antagonist</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4585</Words>
  <Application>Microsoft Macintosh PowerPoint</Application>
  <PresentationFormat>Bildschirmpräsentation (4:3)</PresentationFormat>
  <Paragraphs>803</Paragraphs>
  <Slides>91</Slides>
  <Notes>37</Notes>
  <HiddenSlides>0</HiddenSlides>
  <MMClips>0</MMClips>
  <ScaleCrop>false</ScaleCrop>
  <HeadingPairs>
    <vt:vector size="4" baseType="variant">
      <vt:variant>
        <vt:lpstr>Design</vt:lpstr>
      </vt:variant>
      <vt:variant>
        <vt:i4>1</vt:i4>
      </vt:variant>
      <vt:variant>
        <vt:lpstr>Folientitel</vt:lpstr>
      </vt:variant>
      <vt:variant>
        <vt:i4>91</vt:i4>
      </vt:variant>
    </vt:vector>
  </HeadingPairs>
  <TitlesOfParts>
    <vt:vector size="92" baseType="lpstr">
      <vt:lpstr>Office-Design</vt:lpstr>
      <vt:lpstr>Optimal Pain Therapy </vt:lpstr>
      <vt:lpstr>Zu ergänzen</vt:lpstr>
      <vt:lpstr>Cancer Pain</vt:lpstr>
      <vt:lpstr>Cancer Pain</vt:lpstr>
      <vt:lpstr>epidemiology</vt:lpstr>
      <vt:lpstr>PowerPoint-Präsentation</vt:lpstr>
      <vt:lpstr>PowerPoint-Präsentation</vt:lpstr>
      <vt:lpstr>factors of insufficient pain therapy Larue F (1995) BMJ 310:1034-1037</vt:lpstr>
      <vt:lpstr>clinical Aspects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Assessment instruments for pain</vt:lpstr>
      <vt:lpstr>PowerPoint-Präsentation</vt:lpstr>
      <vt:lpstr>PowerPoint-Präsentation</vt:lpstr>
      <vt:lpstr>PowerPoint-Präsentation</vt:lpstr>
      <vt:lpstr>PowerPoint-Präsentation</vt:lpstr>
      <vt:lpstr>PowerPoint-Präsentation</vt:lpstr>
      <vt:lpstr>Edmonton Classification System for Cancer Pain ECS-CP Fainsinger RL (2010) European Journal of Cancer</vt:lpstr>
      <vt:lpstr>PowerPoint-Präsentation</vt:lpstr>
      <vt:lpstr>Pain therapy of Patients with cancer</vt:lpstr>
      <vt:lpstr>PowerPoint-Präsentation</vt:lpstr>
      <vt:lpstr>Principles of WHO ladder</vt:lpstr>
      <vt:lpstr> WHO ladder</vt:lpstr>
      <vt:lpstr>Goals of pain therapy</vt:lpstr>
      <vt:lpstr>PowerPoint-Präsentation</vt:lpstr>
      <vt:lpstr>PowerPoint-Präsentation</vt:lpstr>
      <vt:lpstr>PowerPoint-Präsentation</vt:lpstr>
      <vt:lpstr>Step III</vt:lpstr>
      <vt:lpstr>Opioid therapy</vt:lpstr>
      <vt:lpstr>Opioids: basics</vt:lpstr>
      <vt:lpstr>Codeine</vt:lpstr>
      <vt:lpstr>Tramadol Tramal retard ®, Tramal ® Tr.</vt:lpstr>
      <vt:lpstr>How to begin a opioid therapy</vt:lpstr>
      <vt:lpstr>How to begin opioid therapy</vt:lpstr>
      <vt:lpstr>What is to remember?</vt:lpstr>
      <vt:lpstr>Morphine oral</vt:lpstr>
      <vt:lpstr>Morphin</vt:lpstr>
      <vt:lpstr>Fentanyl</vt:lpstr>
      <vt:lpstr>Fentanyl</vt:lpstr>
      <vt:lpstr>Effentora®</vt:lpstr>
      <vt:lpstr>Actiq®</vt:lpstr>
      <vt:lpstr>Buprenorphine</vt:lpstr>
      <vt:lpstr>Buprenorphine</vt:lpstr>
      <vt:lpstr>Oxycodone</vt:lpstr>
      <vt:lpstr>Oxycodone</vt:lpstr>
      <vt:lpstr>Targin®: Oxycodone/Naloxone (2:1)</vt:lpstr>
      <vt:lpstr>Targin®</vt:lpstr>
      <vt:lpstr>Hydromorphone</vt:lpstr>
      <vt:lpstr>Hydromorphone</vt:lpstr>
      <vt:lpstr>Methadone Methadon Streule ®, Ketalgin ®</vt:lpstr>
      <vt:lpstr>Take home messages</vt:lpstr>
      <vt:lpstr>Patient with difficult pain</vt:lpstr>
      <vt:lpstr>10 reasons why analgesia isn't working</vt:lpstr>
      <vt:lpstr>Catastrophic pain Questions</vt:lpstr>
      <vt:lpstr>Grundlagen Der Opiodtherapie</vt:lpstr>
      <vt:lpstr>agonist / antagonist /partial agonist /agonist-antagonist</vt:lpstr>
      <vt:lpstr>PowerPoint-Präsentation</vt:lpstr>
      <vt:lpstr>Sideeffects</vt:lpstr>
      <vt:lpstr>PowerPoint-Präsentation</vt:lpstr>
      <vt:lpstr>Opioid therapy and addiction</vt:lpstr>
      <vt:lpstr>Abhängigkeit von Opioiden</vt:lpstr>
      <vt:lpstr>Psychische Abhängigkeit</vt:lpstr>
      <vt:lpstr>PowerPoint-Präsentation</vt:lpstr>
      <vt:lpstr>PowerPoint-Präsentation</vt:lpstr>
      <vt:lpstr>Physische Abhängigkeit</vt:lpstr>
      <vt:lpstr>Entzugssymptomatik </vt:lpstr>
      <vt:lpstr>Toleranzentwicklung (= Tachyphylaxie)</vt:lpstr>
      <vt:lpstr>Co-Analgesics</vt:lpstr>
      <vt:lpstr>Co-Analgetika</vt:lpstr>
      <vt:lpstr>Antiepileptika</vt:lpstr>
      <vt:lpstr>Antiepileptika 2</vt:lpstr>
      <vt:lpstr>Antiepileptika 3</vt:lpstr>
      <vt:lpstr>Antidepressiva 1</vt:lpstr>
      <vt:lpstr>Antidepressiva 2</vt:lpstr>
      <vt:lpstr>Antidepressiva 3</vt:lpstr>
      <vt:lpstr>Gluco-Corticosteroide</vt:lpstr>
      <vt:lpstr>Muskelrelaxantien</vt:lpstr>
      <vt:lpstr>Muskelrelaxantien</vt:lpstr>
      <vt:lpstr>Lokalanästhetika</vt:lpstr>
      <vt:lpstr>Neuroleptika</vt:lpstr>
      <vt:lpstr>THC</vt:lpstr>
      <vt:lpstr>Clonidin</vt:lpstr>
      <vt:lpstr>Ketalar</vt:lpstr>
      <vt:lpstr>Dextromethorphan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Cancer Pain ESOD</dc:title>
  <dc:creator>Daniel</dc:creator>
  <cp:lastModifiedBy>Daniel</cp:lastModifiedBy>
  <cp:revision>118</cp:revision>
  <dcterms:created xsi:type="dcterms:W3CDTF">2013-02-03T18:50:17Z</dcterms:created>
  <dcterms:modified xsi:type="dcterms:W3CDTF">2014-11-13T12:01:03Z</dcterms:modified>
</cp:coreProperties>
</file>